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66" r:id="rId5"/>
    <p:sldId id="267" r:id="rId6"/>
    <p:sldId id="277" r:id="rId7"/>
    <p:sldId id="287" r:id="rId8"/>
    <p:sldId id="279" r:id="rId9"/>
    <p:sldId id="260" r:id="rId10"/>
    <p:sldId id="283" r:id="rId11"/>
    <p:sldId id="269" r:id="rId12"/>
    <p:sldId id="270" r:id="rId13"/>
    <p:sldId id="271" r:id="rId14"/>
    <p:sldId id="259" r:id="rId15"/>
    <p:sldId id="291" r:id="rId16"/>
    <p:sldId id="292" r:id="rId17"/>
    <p:sldId id="280" r:id="rId18"/>
    <p:sldId id="281" r:id="rId19"/>
    <p:sldId id="276" r:id="rId20"/>
    <p:sldId id="284" r:id="rId21"/>
    <p:sldId id="278" r:id="rId22"/>
    <p:sldId id="293" r:id="rId23"/>
    <p:sldId id="286" r:id="rId24"/>
    <p:sldId id="306" r:id="rId25"/>
    <p:sldId id="295" r:id="rId26"/>
    <p:sldId id="296" r:id="rId27"/>
    <p:sldId id="300" r:id="rId28"/>
    <p:sldId id="307" r:id="rId29"/>
    <p:sldId id="301" r:id="rId30"/>
    <p:sldId id="302" r:id="rId31"/>
    <p:sldId id="303" r:id="rId32"/>
    <p:sldId id="289" r:id="rId33"/>
    <p:sldId id="304" r:id="rId34"/>
    <p:sldId id="263" r:id="rId35"/>
    <p:sldId id="264"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71" autoAdjust="0"/>
    <p:restoredTop sz="94660"/>
  </p:normalViewPr>
  <p:slideViewPr>
    <p:cSldViewPr snapToGrid="0">
      <p:cViewPr varScale="1">
        <p:scale>
          <a:sx n="48" d="100"/>
          <a:sy n="48" d="100"/>
        </p:scale>
        <p:origin x="75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0T07:22:23.174" idx="1">
    <p:pos x="10" y="10"/>
    <p:text>We have witnessed a rapid inclination towards automation lately. Considering some of the factors such as time consumption, affordability, feasibility and convenience, automation has enhanced our standards of living in numerous ways</p:text>
    <p:extLst>
      <p:ext uri="{C676402C-5697-4E1C-873F-D02D1690AC5C}">
        <p15:threadingInfo xmlns:p15="http://schemas.microsoft.com/office/powerpoint/2012/main" timeZoneBias="-330"/>
      </p:ext>
    </p:extLst>
  </p:cm>
</p:cmLst>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7BAA189-0A3C-4FE0-94D2-04401DFE8DC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65626EF-2E68-401F-9347-C63126F8ECAE}">
      <dgm:prSet/>
      <dgm:spPr/>
      <dgm:t>
        <a:bodyPr/>
        <a:lstStyle/>
        <a:p>
          <a:r>
            <a:rPr lang="en-US"/>
            <a:t>The importance of a battery cooling system in electric vehicles cannot be overstated. Here are some of the reasons why it is essential:</a:t>
          </a:r>
        </a:p>
      </dgm:t>
    </dgm:pt>
    <dgm:pt modelId="{D53A927C-76A4-4047-A778-207320E71052}" type="parTrans" cxnId="{A8EC80DA-C0B9-47A5-8B12-DF39E3B91966}">
      <dgm:prSet/>
      <dgm:spPr/>
      <dgm:t>
        <a:bodyPr/>
        <a:lstStyle/>
        <a:p>
          <a:endParaRPr lang="en-US"/>
        </a:p>
      </dgm:t>
    </dgm:pt>
    <dgm:pt modelId="{21F0020D-8F88-4985-AAC2-21548708E69F}" type="sibTrans" cxnId="{A8EC80DA-C0B9-47A5-8B12-DF39E3B91966}">
      <dgm:prSet/>
      <dgm:spPr/>
      <dgm:t>
        <a:bodyPr/>
        <a:lstStyle/>
        <a:p>
          <a:endParaRPr lang="en-US"/>
        </a:p>
      </dgm:t>
    </dgm:pt>
    <dgm:pt modelId="{00685C7A-1B5C-4F44-98EB-38B17C8D167B}">
      <dgm:prSet/>
      <dgm:spPr/>
      <dgm:t>
        <a:bodyPr/>
        <a:lstStyle/>
        <a:p>
          <a:r>
            <a:rPr lang="en-US"/>
            <a:t>Battery Life:  A battery cooling system helps to extend the life of the battery. When the battery is exposed to high temperatures, it can cause the cells to degrade more quickly. A cooling system ensures that the battery remains at a stable temperature, reducing the rate of degradation.</a:t>
          </a:r>
        </a:p>
      </dgm:t>
    </dgm:pt>
    <dgm:pt modelId="{72C5ABD8-83DF-461F-9E3E-7032CDB5460A}" type="parTrans" cxnId="{B6CEAA94-3FD4-435C-8875-685FD5F2E140}">
      <dgm:prSet/>
      <dgm:spPr/>
      <dgm:t>
        <a:bodyPr/>
        <a:lstStyle/>
        <a:p>
          <a:endParaRPr lang="en-US"/>
        </a:p>
      </dgm:t>
    </dgm:pt>
    <dgm:pt modelId="{5ACBC6B0-7BEB-46A3-BCD4-7B6623ECCDB9}" type="sibTrans" cxnId="{B6CEAA94-3FD4-435C-8875-685FD5F2E140}">
      <dgm:prSet/>
      <dgm:spPr/>
      <dgm:t>
        <a:bodyPr/>
        <a:lstStyle/>
        <a:p>
          <a:endParaRPr lang="en-US"/>
        </a:p>
      </dgm:t>
    </dgm:pt>
    <dgm:pt modelId="{9BF67C74-786E-4C8C-8853-2D304B620F44}">
      <dgm:prSet/>
      <dgm:spPr/>
      <dgm:t>
        <a:bodyPr/>
        <a:lstStyle/>
        <a:p>
          <a:r>
            <a:rPr lang="en-US"/>
            <a:t>Performance:  The performance of the battery is affected by temperature. When the battery is too hot or too cold, it can cause a reduction in the power output, making it difficult to start the vehicle. A cooling system helps to maintain the optimal temperature range, ensuring consistent power output and better vehicle performance.</a:t>
          </a:r>
        </a:p>
      </dgm:t>
    </dgm:pt>
    <dgm:pt modelId="{142FDBE5-8813-402A-80A9-1D269C658B70}" type="parTrans" cxnId="{BFAB36B1-2693-45EC-A946-F44AA839D502}">
      <dgm:prSet/>
      <dgm:spPr/>
      <dgm:t>
        <a:bodyPr/>
        <a:lstStyle/>
        <a:p>
          <a:endParaRPr lang="en-US"/>
        </a:p>
      </dgm:t>
    </dgm:pt>
    <dgm:pt modelId="{1604CEC0-0BFD-4A98-88A0-29C4B7EA7F25}" type="sibTrans" cxnId="{BFAB36B1-2693-45EC-A946-F44AA839D502}">
      <dgm:prSet/>
      <dgm:spPr/>
      <dgm:t>
        <a:bodyPr/>
        <a:lstStyle/>
        <a:p>
          <a:endParaRPr lang="en-US"/>
        </a:p>
      </dgm:t>
    </dgm:pt>
    <dgm:pt modelId="{1DC83DD6-E718-4BDC-8240-B9219C725A7D}">
      <dgm:prSet/>
      <dgm:spPr/>
      <dgm:t>
        <a:bodyPr/>
        <a:lstStyle/>
        <a:p>
          <a:r>
            <a:rPr lang="en-US"/>
            <a:t>Safety:  Lithium-ion batteries used in electric vehicles can catch fire if they are exposed to high temperatures or if there is a thermal runaway event. A cooling</a:t>
          </a:r>
        </a:p>
      </dgm:t>
    </dgm:pt>
    <dgm:pt modelId="{6106C9DF-8F1A-44A0-9946-2A7B4508BA22}" type="parTrans" cxnId="{B289201B-299A-47F8-97D4-9E63A370F7B4}">
      <dgm:prSet/>
      <dgm:spPr/>
      <dgm:t>
        <a:bodyPr/>
        <a:lstStyle/>
        <a:p>
          <a:endParaRPr lang="en-US"/>
        </a:p>
      </dgm:t>
    </dgm:pt>
    <dgm:pt modelId="{068A7629-2ED7-463E-B7D1-61EEFF1D44BD}" type="sibTrans" cxnId="{B289201B-299A-47F8-97D4-9E63A370F7B4}">
      <dgm:prSet/>
      <dgm:spPr/>
      <dgm:t>
        <a:bodyPr/>
        <a:lstStyle/>
        <a:p>
          <a:endParaRPr lang="en-US"/>
        </a:p>
      </dgm:t>
    </dgm:pt>
    <dgm:pt modelId="{DAB9D037-98A2-4303-A41E-B5778F62D846}">
      <dgm:prSet/>
      <dgm:spPr/>
      <dgm:t>
        <a:bodyPr/>
        <a:lstStyle/>
        <a:p>
          <a:r>
            <a:rPr lang="en-US"/>
            <a:t>system helps to prevent such events by keeping the battery at a stable temperature and preventing the cells from overheating.</a:t>
          </a:r>
        </a:p>
      </dgm:t>
    </dgm:pt>
    <dgm:pt modelId="{95CCF235-C8E8-41DF-990A-6C8C9135B7F6}" type="parTrans" cxnId="{3BF6AC68-E3C5-44EF-8E74-59F920284112}">
      <dgm:prSet/>
      <dgm:spPr/>
      <dgm:t>
        <a:bodyPr/>
        <a:lstStyle/>
        <a:p>
          <a:endParaRPr lang="en-US"/>
        </a:p>
      </dgm:t>
    </dgm:pt>
    <dgm:pt modelId="{703B43E1-F84B-444D-B61D-C68BBE237452}" type="sibTrans" cxnId="{3BF6AC68-E3C5-44EF-8E74-59F920284112}">
      <dgm:prSet/>
      <dgm:spPr/>
      <dgm:t>
        <a:bodyPr/>
        <a:lstStyle/>
        <a:p>
          <a:endParaRPr lang="en-US"/>
        </a:p>
      </dgm:t>
    </dgm:pt>
    <dgm:pt modelId="{34B2997B-A0D1-4CBF-BAD8-52434188C024}">
      <dgm:prSet/>
      <dgm:spPr/>
      <dgm:t>
        <a:bodyPr/>
        <a:lstStyle/>
        <a:p>
          <a:r>
            <a:rPr lang="en-US"/>
            <a:t>Range:  The range of an electric vehicle is directly related to the battery's performance. By maintaining the battery at an optimal temperature range, a cooling system helps to improve the battery's efficiency, allowing the vehicle to travel further on a single charge.</a:t>
          </a:r>
        </a:p>
      </dgm:t>
    </dgm:pt>
    <dgm:pt modelId="{1623DFB4-DEF7-40C2-8726-7C601D62F0FE}" type="parTrans" cxnId="{BF724C58-2853-47D4-84C4-74DADB0A10BB}">
      <dgm:prSet/>
      <dgm:spPr/>
      <dgm:t>
        <a:bodyPr/>
        <a:lstStyle/>
        <a:p>
          <a:endParaRPr lang="en-US"/>
        </a:p>
      </dgm:t>
    </dgm:pt>
    <dgm:pt modelId="{C99576F1-0DA5-4153-8214-5C850A3AF9BF}" type="sibTrans" cxnId="{BF724C58-2853-47D4-84C4-74DADB0A10BB}">
      <dgm:prSet/>
      <dgm:spPr/>
      <dgm:t>
        <a:bodyPr/>
        <a:lstStyle/>
        <a:p>
          <a:endParaRPr lang="en-US"/>
        </a:p>
      </dgm:t>
    </dgm:pt>
    <dgm:pt modelId="{AF021B9F-017A-46D7-BD72-C57F5906909B}" type="pres">
      <dgm:prSet presAssocID="{87BAA189-0A3C-4FE0-94D2-04401DFE8DCF}" presName="linear" presStyleCnt="0">
        <dgm:presLayoutVars>
          <dgm:animLvl val="lvl"/>
          <dgm:resizeHandles val="exact"/>
        </dgm:presLayoutVars>
      </dgm:prSet>
      <dgm:spPr/>
    </dgm:pt>
    <dgm:pt modelId="{28CAB48F-3E23-4437-9A9F-C00D19BD0140}" type="pres">
      <dgm:prSet presAssocID="{B65626EF-2E68-401F-9347-C63126F8ECAE}" presName="parentText" presStyleLbl="node1" presStyleIdx="0" presStyleCnt="6">
        <dgm:presLayoutVars>
          <dgm:chMax val="0"/>
          <dgm:bulletEnabled val="1"/>
        </dgm:presLayoutVars>
      </dgm:prSet>
      <dgm:spPr/>
    </dgm:pt>
    <dgm:pt modelId="{1DFEADE5-B3D4-4ABE-AC84-0C25399AEAC3}" type="pres">
      <dgm:prSet presAssocID="{21F0020D-8F88-4985-AAC2-21548708E69F}" presName="spacer" presStyleCnt="0"/>
      <dgm:spPr/>
    </dgm:pt>
    <dgm:pt modelId="{21D26253-87F5-4530-B847-6B70A27C941C}" type="pres">
      <dgm:prSet presAssocID="{00685C7A-1B5C-4F44-98EB-38B17C8D167B}" presName="parentText" presStyleLbl="node1" presStyleIdx="1" presStyleCnt="6">
        <dgm:presLayoutVars>
          <dgm:chMax val="0"/>
          <dgm:bulletEnabled val="1"/>
        </dgm:presLayoutVars>
      </dgm:prSet>
      <dgm:spPr/>
    </dgm:pt>
    <dgm:pt modelId="{4F3ADF98-0556-4AB2-B4E3-480E31993619}" type="pres">
      <dgm:prSet presAssocID="{5ACBC6B0-7BEB-46A3-BCD4-7B6623ECCDB9}" presName="spacer" presStyleCnt="0"/>
      <dgm:spPr/>
    </dgm:pt>
    <dgm:pt modelId="{22F663F6-A9E4-4229-8E47-E27B55EA8948}" type="pres">
      <dgm:prSet presAssocID="{9BF67C74-786E-4C8C-8853-2D304B620F44}" presName="parentText" presStyleLbl="node1" presStyleIdx="2" presStyleCnt="6">
        <dgm:presLayoutVars>
          <dgm:chMax val="0"/>
          <dgm:bulletEnabled val="1"/>
        </dgm:presLayoutVars>
      </dgm:prSet>
      <dgm:spPr/>
    </dgm:pt>
    <dgm:pt modelId="{55154B50-31E9-4A81-B163-F4AFAC204D44}" type="pres">
      <dgm:prSet presAssocID="{1604CEC0-0BFD-4A98-88A0-29C4B7EA7F25}" presName="spacer" presStyleCnt="0"/>
      <dgm:spPr/>
    </dgm:pt>
    <dgm:pt modelId="{36898AB7-FA71-4086-A411-FBCEEDA8ECAD}" type="pres">
      <dgm:prSet presAssocID="{1DC83DD6-E718-4BDC-8240-B9219C725A7D}" presName="parentText" presStyleLbl="node1" presStyleIdx="3" presStyleCnt="6">
        <dgm:presLayoutVars>
          <dgm:chMax val="0"/>
          <dgm:bulletEnabled val="1"/>
        </dgm:presLayoutVars>
      </dgm:prSet>
      <dgm:spPr/>
    </dgm:pt>
    <dgm:pt modelId="{4BE8AAA5-77F2-4072-8927-E45A18E41FAE}" type="pres">
      <dgm:prSet presAssocID="{068A7629-2ED7-463E-B7D1-61EEFF1D44BD}" presName="spacer" presStyleCnt="0"/>
      <dgm:spPr/>
    </dgm:pt>
    <dgm:pt modelId="{DA53FC98-5B31-4EEB-BB84-B5BF6973B0AA}" type="pres">
      <dgm:prSet presAssocID="{DAB9D037-98A2-4303-A41E-B5778F62D846}" presName="parentText" presStyleLbl="node1" presStyleIdx="4" presStyleCnt="6">
        <dgm:presLayoutVars>
          <dgm:chMax val="0"/>
          <dgm:bulletEnabled val="1"/>
        </dgm:presLayoutVars>
      </dgm:prSet>
      <dgm:spPr/>
    </dgm:pt>
    <dgm:pt modelId="{8D2249FC-36F8-4B64-853A-4909D28B92DF}" type="pres">
      <dgm:prSet presAssocID="{703B43E1-F84B-444D-B61D-C68BBE237452}" presName="spacer" presStyleCnt="0"/>
      <dgm:spPr/>
    </dgm:pt>
    <dgm:pt modelId="{29322ABF-AA8A-4A7E-8C69-C0EAF61D005F}" type="pres">
      <dgm:prSet presAssocID="{34B2997B-A0D1-4CBF-BAD8-52434188C024}" presName="parentText" presStyleLbl="node1" presStyleIdx="5" presStyleCnt="6">
        <dgm:presLayoutVars>
          <dgm:chMax val="0"/>
          <dgm:bulletEnabled val="1"/>
        </dgm:presLayoutVars>
      </dgm:prSet>
      <dgm:spPr/>
    </dgm:pt>
  </dgm:ptLst>
  <dgm:cxnLst>
    <dgm:cxn modelId="{B289201B-299A-47F8-97D4-9E63A370F7B4}" srcId="{87BAA189-0A3C-4FE0-94D2-04401DFE8DCF}" destId="{1DC83DD6-E718-4BDC-8240-B9219C725A7D}" srcOrd="3" destOrd="0" parTransId="{6106C9DF-8F1A-44A0-9946-2A7B4508BA22}" sibTransId="{068A7629-2ED7-463E-B7D1-61EEFF1D44BD}"/>
    <dgm:cxn modelId="{E161DB1E-51D2-44BD-AE9A-A50C78188E83}" type="presOf" srcId="{DAB9D037-98A2-4303-A41E-B5778F62D846}" destId="{DA53FC98-5B31-4EEB-BB84-B5BF6973B0AA}" srcOrd="0" destOrd="0" presId="urn:microsoft.com/office/officeart/2005/8/layout/vList2"/>
    <dgm:cxn modelId="{9032871F-B04E-49E7-8124-9C1A73D7E0B4}" type="presOf" srcId="{00685C7A-1B5C-4F44-98EB-38B17C8D167B}" destId="{21D26253-87F5-4530-B847-6B70A27C941C}" srcOrd="0" destOrd="0" presId="urn:microsoft.com/office/officeart/2005/8/layout/vList2"/>
    <dgm:cxn modelId="{C874015E-8B90-443C-8CFB-F90CCD8CCC79}" type="presOf" srcId="{1DC83DD6-E718-4BDC-8240-B9219C725A7D}" destId="{36898AB7-FA71-4086-A411-FBCEEDA8ECAD}" srcOrd="0" destOrd="0" presId="urn:microsoft.com/office/officeart/2005/8/layout/vList2"/>
    <dgm:cxn modelId="{21B92260-BB0D-4D51-B798-5B4D436BB8E7}" type="presOf" srcId="{9BF67C74-786E-4C8C-8853-2D304B620F44}" destId="{22F663F6-A9E4-4229-8E47-E27B55EA8948}" srcOrd="0" destOrd="0" presId="urn:microsoft.com/office/officeart/2005/8/layout/vList2"/>
    <dgm:cxn modelId="{3BF6AC68-E3C5-44EF-8E74-59F920284112}" srcId="{87BAA189-0A3C-4FE0-94D2-04401DFE8DCF}" destId="{DAB9D037-98A2-4303-A41E-B5778F62D846}" srcOrd="4" destOrd="0" parTransId="{95CCF235-C8E8-41DF-990A-6C8C9135B7F6}" sibTransId="{703B43E1-F84B-444D-B61D-C68BBE237452}"/>
    <dgm:cxn modelId="{3A87B94B-73BE-400C-8695-4FE6CFCF7B82}" type="presOf" srcId="{87BAA189-0A3C-4FE0-94D2-04401DFE8DCF}" destId="{AF021B9F-017A-46D7-BD72-C57F5906909B}" srcOrd="0" destOrd="0" presId="urn:microsoft.com/office/officeart/2005/8/layout/vList2"/>
    <dgm:cxn modelId="{BF724C58-2853-47D4-84C4-74DADB0A10BB}" srcId="{87BAA189-0A3C-4FE0-94D2-04401DFE8DCF}" destId="{34B2997B-A0D1-4CBF-BAD8-52434188C024}" srcOrd="5" destOrd="0" parTransId="{1623DFB4-DEF7-40C2-8726-7C601D62F0FE}" sibTransId="{C99576F1-0DA5-4153-8214-5C850A3AF9BF}"/>
    <dgm:cxn modelId="{B6CEAA94-3FD4-435C-8875-685FD5F2E140}" srcId="{87BAA189-0A3C-4FE0-94D2-04401DFE8DCF}" destId="{00685C7A-1B5C-4F44-98EB-38B17C8D167B}" srcOrd="1" destOrd="0" parTransId="{72C5ABD8-83DF-461F-9E3E-7032CDB5460A}" sibTransId="{5ACBC6B0-7BEB-46A3-BCD4-7B6623ECCDB9}"/>
    <dgm:cxn modelId="{BFAB36B1-2693-45EC-A946-F44AA839D502}" srcId="{87BAA189-0A3C-4FE0-94D2-04401DFE8DCF}" destId="{9BF67C74-786E-4C8C-8853-2D304B620F44}" srcOrd="2" destOrd="0" parTransId="{142FDBE5-8813-402A-80A9-1D269C658B70}" sibTransId="{1604CEC0-0BFD-4A98-88A0-29C4B7EA7F25}"/>
    <dgm:cxn modelId="{F4627AD6-6146-40D5-981A-5345088DC6C5}" type="presOf" srcId="{B65626EF-2E68-401F-9347-C63126F8ECAE}" destId="{28CAB48F-3E23-4437-9A9F-C00D19BD0140}" srcOrd="0" destOrd="0" presId="urn:microsoft.com/office/officeart/2005/8/layout/vList2"/>
    <dgm:cxn modelId="{A8EC80DA-C0B9-47A5-8B12-DF39E3B91966}" srcId="{87BAA189-0A3C-4FE0-94D2-04401DFE8DCF}" destId="{B65626EF-2E68-401F-9347-C63126F8ECAE}" srcOrd="0" destOrd="0" parTransId="{D53A927C-76A4-4047-A778-207320E71052}" sibTransId="{21F0020D-8F88-4985-AAC2-21548708E69F}"/>
    <dgm:cxn modelId="{AC482EE5-7825-4614-8B65-0ACB4F6C1C73}" type="presOf" srcId="{34B2997B-A0D1-4CBF-BAD8-52434188C024}" destId="{29322ABF-AA8A-4A7E-8C69-C0EAF61D005F}" srcOrd="0" destOrd="0" presId="urn:microsoft.com/office/officeart/2005/8/layout/vList2"/>
    <dgm:cxn modelId="{C2B36595-8189-40FB-A1F9-EC98EEF67F5D}" type="presParOf" srcId="{AF021B9F-017A-46D7-BD72-C57F5906909B}" destId="{28CAB48F-3E23-4437-9A9F-C00D19BD0140}" srcOrd="0" destOrd="0" presId="urn:microsoft.com/office/officeart/2005/8/layout/vList2"/>
    <dgm:cxn modelId="{40316CF3-544B-4ADF-9A81-17E0C3A913C6}" type="presParOf" srcId="{AF021B9F-017A-46D7-BD72-C57F5906909B}" destId="{1DFEADE5-B3D4-4ABE-AC84-0C25399AEAC3}" srcOrd="1" destOrd="0" presId="urn:microsoft.com/office/officeart/2005/8/layout/vList2"/>
    <dgm:cxn modelId="{C63CC426-0CB4-4AE8-BD5C-D775BB4E35D5}" type="presParOf" srcId="{AF021B9F-017A-46D7-BD72-C57F5906909B}" destId="{21D26253-87F5-4530-B847-6B70A27C941C}" srcOrd="2" destOrd="0" presId="urn:microsoft.com/office/officeart/2005/8/layout/vList2"/>
    <dgm:cxn modelId="{06BFA68D-C2CE-47A6-B54E-90F790810B7D}" type="presParOf" srcId="{AF021B9F-017A-46D7-BD72-C57F5906909B}" destId="{4F3ADF98-0556-4AB2-B4E3-480E31993619}" srcOrd="3" destOrd="0" presId="urn:microsoft.com/office/officeart/2005/8/layout/vList2"/>
    <dgm:cxn modelId="{2A6D3AFF-42C0-44CA-8CF1-CE3A1ABD8440}" type="presParOf" srcId="{AF021B9F-017A-46D7-BD72-C57F5906909B}" destId="{22F663F6-A9E4-4229-8E47-E27B55EA8948}" srcOrd="4" destOrd="0" presId="urn:microsoft.com/office/officeart/2005/8/layout/vList2"/>
    <dgm:cxn modelId="{BF43FDD7-0C21-42E4-AB01-8F529E958134}" type="presParOf" srcId="{AF021B9F-017A-46D7-BD72-C57F5906909B}" destId="{55154B50-31E9-4A81-B163-F4AFAC204D44}" srcOrd="5" destOrd="0" presId="urn:microsoft.com/office/officeart/2005/8/layout/vList2"/>
    <dgm:cxn modelId="{46E2E9A6-8227-4680-875D-5F6395351B7C}" type="presParOf" srcId="{AF021B9F-017A-46D7-BD72-C57F5906909B}" destId="{36898AB7-FA71-4086-A411-FBCEEDA8ECAD}" srcOrd="6" destOrd="0" presId="urn:microsoft.com/office/officeart/2005/8/layout/vList2"/>
    <dgm:cxn modelId="{E4B7EF19-61D8-4ACC-AD1D-5F3D4E26916C}" type="presParOf" srcId="{AF021B9F-017A-46D7-BD72-C57F5906909B}" destId="{4BE8AAA5-77F2-4072-8927-E45A18E41FAE}" srcOrd="7" destOrd="0" presId="urn:microsoft.com/office/officeart/2005/8/layout/vList2"/>
    <dgm:cxn modelId="{67D23771-7BF8-463E-9F9B-085625004660}" type="presParOf" srcId="{AF021B9F-017A-46D7-BD72-C57F5906909B}" destId="{DA53FC98-5B31-4EEB-BB84-B5BF6973B0AA}" srcOrd="8" destOrd="0" presId="urn:microsoft.com/office/officeart/2005/8/layout/vList2"/>
    <dgm:cxn modelId="{81A9D9C5-7DFA-4788-AF2E-E435466C7FF0}" type="presParOf" srcId="{AF021B9F-017A-46D7-BD72-C57F5906909B}" destId="{8D2249FC-36F8-4B64-853A-4909D28B92DF}" srcOrd="9" destOrd="0" presId="urn:microsoft.com/office/officeart/2005/8/layout/vList2"/>
    <dgm:cxn modelId="{DAD3B7E2-C9CC-4F08-A755-53EA1E738571}" type="presParOf" srcId="{AF021B9F-017A-46D7-BD72-C57F5906909B}" destId="{29322ABF-AA8A-4A7E-8C69-C0EAF61D005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BEFDA5-ACBA-4307-AD9B-B1D922CCC3C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5EDEC5-7F9F-4F4F-9149-F8C4907B0A52}">
      <dgm:prSet/>
      <dgm:spPr/>
      <dgm:t>
        <a:bodyPr/>
        <a:lstStyle/>
        <a:p>
          <a:r>
            <a:rPr lang="en-US"/>
            <a:t>NODE MCU</a:t>
          </a:r>
        </a:p>
      </dgm:t>
    </dgm:pt>
    <dgm:pt modelId="{B648B0E2-71B1-4132-992D-9F6862B09F31}" type="parTrans" cxnId="{63C5E04E-945A-47F0-A036-CB0E4CE4C3F5}">
      <dgm:prSet/>
      <dgm:spPr/>
      <dgm:t>
        <a:bodyPr/>
        <a:lstStyle/>
        <a:p>
          <a:endParaRPr lang="en-US"/>
        </a:p>
      </dgm:t>
    </dgm:pt>
    <dgm:pt modelId="{6A200C6F-45FA-41DA-B4B1-E18D44FC9F0F}" type="sibTrans" cxnId="{63C5E04E-945A-47F0-A036-CB0E4CE4C3F5}">
      <dgm:prSet/>
      <dgm:spPr/>
      <dgm:t>
        <a:bodyPr/>
        <a:lstStyle/>
        <a:p>
          <a:endParaRPr lang="en-US"/>
        </a:p>
      </dgm:t>
    </dgm:pt>
    <dgm:pt modelId="{DD468010-4F27-4FFF-B320-BCA007D66A16}">
      <dgm:prSet/>
      <dgm:spPr/>
      <dgm:t>
        <a:bodyPr/>
        <a:lstStyle/>
        <a:p>
          <a:r>
            <a:rPr lang="en-US"/>
            <a:t>Liquid crystal display (LCD):</a:t>
          </a:r>
        </a:p>
      </dgm:t>
    </dgm:pt>
    <dgm:pt modelId="{18671585-1308-44D7-A208-BF0BB0D8B861}" type="parTrans" cxnId="{5E1FABCC-AAFA-4EAB-B777-30AD69989D7B}">
      <dgm:prSet/>
      <dgm:spPr/>
      <dgm:t>
        <a:bodyPr/>
        <a:lstStyle/>
        <a:p>
          <a:endParaRPr lang="en-US"/>
        </a:p>
      </dgm:t>
    </dgm:pt>
    <dgm:pt modelId="{677A22E7-B945-4980-BEF8-4C7C6E239E19}" type="sibTrans" cxnId="{5E1FABCC-AAFA-4EAB-B777-30AD69989D7B}">
      <dgm:prSet/>
      <dgm:spPr/>
      <dgm:t>
        <a:bodyPr/>
        <a:lstStyle/>
        <a:p>
          <a:endParaRPr lang="en-US"/>
        </a:p>
      </dgm:t>
    </dgm:pt>
    <dgm:pt modelId="{544ADEBC-3FE4-4F0A-9826-78D01ABBFB55}">
      <dgm:prSet/>
      <dgm:spPr/>
      <dgm:t>
        <a:bodyPr/>
        <a:lstStyle/>
        <a:p>
          <a:r>
            <a:rPr lang="en-US"/>
            <a:t>BUZZER:</a:t>
          </a:r>
        </a:p>
      </dgm:t>
    </dgm:pt>
    <dgm:pt modelId="{39FA56B7-795F-4D27-AE9E-1EA16B6CF293}" type="parTrans" cxnId="{453D3F4A-B69B-4DC9-A811-D6D5D8C9B9CD}">
      <dgm:prSet/>
      <dgm:spPr/>
      <dgm:t>
        <a:bodyPr/>
        <a:lstStyle/>
        <a:p>
          <a:endParaRPr lang="en-US"/>
        </a:p>
      </dgm:t>
    </dgm:pt>
    <dgm:pt modelId="{5CE9C8C5-8848-4267-BC3F-D86DAFE8EAB6}" type="sibTrans" cxnId="{453D3F4A-B69B-4DC9-A811-D6D5D8C9B9CD}">
      <dgm:prSet/>
      <dgm:spPr/>
      <dgm:t>
        <a:bodyPr/>
        <a:lstStyle/>
        <a:p>
          <a:endParaRPr lang="en-US"/>
        </a:p>
      </dgm:t>
    </dgm:pt>
    <dgm:pt modelId="{3DFDFD5A-2D52-4298-84DD-3C24FF23251A}">
      <dgm:prSet/>
      <dgm:spPr/>
      <dgm:t>
        <a:bodyPr/>
        <a:lstStyle/>
        <a:p>
          <a:r>
            <a:rPr lang="en-US"/>
            <a:t>I2C MODULE:</a:t>
          </a:r>
        </a:p>
      </dgm:t>
    </dgm:pt>
    <dgm:pt modelId="{A5BF9FB4-3219-454D-8F38-456E2E78916F}" type="parTrans" cxnId="{A7CE2036-CD57-4DCA-B60F-5D0812EAECC4}">
      <dgm:prSet/>
      <dgm:spPr/>
      <dgm:t>
        <a:bodyPr/>
        <a:lstStyle/>
        <a:p>
          <a:endParaRPr lang="en-US"/>
        </a:p>
      </dgm:t>
    </dgm:pt>
    <dgm:pt modelId="{940A342B-7A1C-43B6-ADAE-DC2E04DF73E0}" type="sibTrans" cxnId="{A7CE2036-CD57-4DCA-B60F-5D0812EAECC4}">
      <dgm:prSet/>
      <dgm:spPr/>
      <dgm:t>
        <a:bodyPr/>
        <a:lstStyle/>
        <a:p>
          <a:endParaRPr lang="en-US"/>
        </a:p>
      </dgm:t>
    </dgm:pt>
    <dgm:pt modelId="{3A4276B2-94FC-4C04-940E-913448EA7255}">
      <dgm:prSet/>
      <dgm:spPr/>
      <dgm:t>
        <a:bodyPr/>
        <a:lstStyle/>
        <a:p>
          <a:r>
            <a:rPr lang="en-US"/>
            <a:t>MLX90614 Non-contact Infrared Temperature Sensor </a:t>
          </a:r>
        </a:p>
      </dgm:t>
    </dgm:pt>
    <dgm:pt modelId="{4988805D-0E0D-4A31-90A1-D48745FC7B59}" type="parTrans" cxnId="{FF055D9B-AB69-4188-A26F-1C4B9178306B}">
      <dgm:prSet/>
      <dgm:spPr/>
      <dgm:t>
        <a:bodyPr/>
        <a:lstStyle/>
        <a:p>
          <a:endParaRPr lang="en-US"/>
        </a:p>
      </dgm:t>
    </dgm:pt>
    <dgm:pt modelId="{C58702AB-A355-4949-9192-42B76B3924D2}" type="sibTrans" cxnId="{FF055D9B-AB69-4188-A26F-1C4B9178306B}">
      <dgm:prSet/>
      <dgm:spPr/>
      <dgm:t>
        <a:bodyPr/>
        <a:lstStyle/>
        <a:p>
          <a:endParaRPr lang="en-US"/>
        </a:p>
      </dgm:t>
    </dgm:pt>
    <dgm:pt modelId="{A5AACDB3-B459-49B6-AFCA-21FD55DCEB43}">
      <dgm:prSet/>
      <dgm:spPr/>
      <dgm:t>
        <a:bodyPr/>
        <a:lstStyle/>
        <a:p>
          <a:r>
            <a:rPr lang="en-IN" b="0" i="0"/>
            <a:t>BT1-12V Lithium-ion Battery</a:t>
          </a:r>
          <a:endParaRPr lang="en-US"/>
        </a:p>
      </dgm:t>
    </dgm:pt>
    <dgm:pt modelId="{5BADAC1D-0AB2-4946-A126-FD1DD3CF9D86}" type="parTrans" cxnId="{C8EACD60-3F01-4546-8D9B-FEAFD8DC9F9E}">
      <dgm:prSet/>
      <dgm:spPr/>
      <dgm:t>
        <a:bodyPr/>
        <a:lstStyle/>
        <a:p>
          <a:endParaRPr lang="en-US"/>
        </a:p>
      </dgm:t>
    </dgm:pt>
    <dgm:pt modelId="{44AE6AF3-5D9E-436A-830F-1CA0FDC959E9}" type="sibTrans" cxnId="{C8EACD60-3F01-4546-8D9B-FEAFD8DC9F9E}">
      <dgm:prSet/>
      <dgm:spPr/>
      <dgm:t>
        <a:bodyPr/>
        <a:lstStyle/>
        <a:p>
          <a:endParaRPr lang="en-US"/>
        </a:p>
      </dgm:t>
    </dgm:pt>
    <dgm:pt modelId="{4F423EA7-1452-4CD8-BC66-23F771FB43CC}">
      <dgm:prSet/>
      <dgm:spPr/>
      <dgm:t>
        <a:bodyPr/>
        <a:lstStyle/>
        <a:p>
          <a:r>
            <a:rPr lang="en-IN" b="0" i="0"/>
            <a:t>IDE Arduino Software</a:t>
          </a:r>
          <a:endParaRPr lang="en-US"/>
        </a:p>
      </dgm:t>
    </dgm:pt>
    <dgm:pt modelId="{489C4E05-F004-4644-B5A3-14CFDAC32AAC}" type="parTrans" cxnId="{D90351CE-9226-4033-99DA-01F9AAA216B7}">
      <dgm:prSet/>
      <dgm:spPr/>
      <dgm:t>
        <a:bodyPr/>
        <a:lstStyle/>
        <a:p>
          <a:endParaRPr lang="en-US"/>
        </a:p>
      </dgm:t>
    </dgm:pt>
    <dgm:pt modelId="{EA6AE694-50C5-4214-B205-9727EF1EFE7A}" type="sibTrans" cxnId="{D90351CE-9226-4033-99DA-01F9AAA216B7}">
      <dgm:prSet/>
      <dgm:spPr/>
      <dgm:t>
        <a:bodyPr/>
        <a:lstStyle/>
        <a:p>
          <a:endParaRPr lang="en-US"/>
        </a:p>
      </dgm:t>
    </dgm:pt>
    <dgm:pt modelId="{08B8C86B-9238-43BB-8221-222E65C9CC6C}" type="pres">
      <dgm:prSet presAssocID="{B0BEFDA5-ACBA-4307-AD9B-B1D922CCC3CB}" presName="linear" presStyleCnt="0">
        <dgm:presLayoutVars>
          <dgm:animLvl val="lvl"/>
          <dgm:resizeHandles val="exact"/>
        </dgm:presLayoutVars>
      </dgm:prSet>
      <dgm:spPr/>
    </dgm:pt>
    <dgm:pt modelId="{E4F65361-A110-41C8-9948-56E8CBE6ACBB}" type="pres">
      <dgm:prSet presAssocID="{DE5EDEC5-7F9F-4F4F-9149-F8C4907B0A52}" presName="parentText" presStyleLbl="node1" presStyleIdx="0" presStyleCnt="7">
        <dgm:presLayoutVars>
          <dgm:chMax val="0"/>
          <dgm:bulletEnabled val="1"/>
        </dgm:presLayoutVars>
      </dgm:prSet>
      <dgm:spPr/>
    </dgm:pt>
    <dgm:pt modelId="{591F0109-244E-4B72-9EAF-5A2FC8B3AB8B}" type="pres">
      <dgm:prSet presAssocID="{6A200C6F-45FA-41DA-B4B1-E18D44FC9F0F}" presName="spacer" presStyleCnt="0"/>
      <dgm:spPr/>
    </dgm:pt>
    <dgm:pt modelId="{687EA734-1E15-46E1-BA13-0DB171924B6A}" type="pres">
      <dgm:prSet presAssocID="{DD468010-4F27-4FFF-B320-BCA007D66A16}" presName="parentText" presStyleLbl="node1" presStyleIdx="1" presStyleCnt="7">
        <dgm:presLayoutVars>
          <dgm:chMax val="0"/>
          <dgm:bulletEnabled val="1"/>
        </dgm:presLayoutVars>
      </dgm:prSet>
      <dgm:spPr/>
    </dgm:pt>
    <dgm:pt modelId="{E6934D7C-58AD-4B3E-AA51-375C223E97B5}" type="pres">
      <dgm:prSet presAssocID="{677A22E7-B945-4980-BEF8-4C7C6E239E19}" presName="spacer" presStyleCnt="0"/>
      <dgm:spPr/>
    </dgm:pt>
    <dgm:pt modelId="{A2C5D3D1-B530-4227-A5F5-2AD30E065306}" type="pres">
      <dgm:prSet presAssocID="{544ADEBC-3FE4-4F0A-9826-78D01ABBFB55}" presName="parentText" presStyleLbl="node1" presStyleIdx="2" presStyleCnt="7">
        <dgm:presLayoutVars>
          <dgm:chMax val="0"/>
          <dgm:bulletEnabled val="1"/>
        </dgm:presLayoutVars>
      </dgm:prSet>
      <dgm:spPr/>
    </dgm:pt>
    <dgm:pt modelId="{F8827DFE-C718-4401-ACB5-4629FD5E4652}" type="pres">
      <dgm:prSet presAssocID="{5CE9C8C5-8848-4267-BC3F-D86DAFE8EAB6}" presName="spacer" presStyleCnt="0"/>
      <dgm:spPr/>
    </dgm:pt>
    <dgm:pt modelId="{193233AC-77F5-400C-B23E-C7DFBAA926F7}" type="pres">
      <dgm:prSet presAssocID="{3DFDFD5A-2D52-4298-84DD-3C24FF23251A}" presName="parentText" presStyleLbl="node1" presStyleIdx="3" presStyleCnt="7">
        <dgm:presLayoutVars>
          <dgm:chMax val="0"/>
          <dgm:bulletEnabled val="1"/>
        </dgm:presLayoutVars>
      </dgm:prSet>
      <dgm:spPr/>
    </dgm:pt>
    <dgm:pt modelId="{F21DFC13-19D1-48DB-8D02-29B8279F67BB}" type="pres">
      <dgm:prSet presAssocID="{940A342B-7A1C-43B6-ADAE-DC2E04DF73E0}" presName="spacer" presStyleCnt="0"/>
      <dgm:spPr/>
    </dgm:pt>
    <dgm:pt modelId="{313D9253-CCC5-45C3-A8BF-D0A3CAC7F47F}" type="pres">
      <dgm:prSet presAssocID="{3A4276B2-94FC-4C04-940E-913448EA7255}" presName="parentText" presStyleLbl="node1" presStyleIdx="4" presStyleCnt="7">
        <dgm:presLayoutVars>
          <dgm:chMax val="0"/>
          <dgm:bulletEnabled val="1"/>
        </dgm:presLayoutVars>
      </dgm:prSet>
      <dgm:spPr/>
    </dgm:pt>
    <dgm:pt modelId="{C11D4695-B75F-4C21-BCB5-D36221F8462F}" type="pres">
      <dgm:prSet presAssocID="{C58702AB-A355-4949-9192-42B76B3924D2}" presName="spacer" presStyleCnt="0"/>
      <dgm:spPr/>
    </dgm:pt>
    <dgm:pt modelId="{A90228FB-CC14-4FD9-991C-26B53632760F}" type="pres">
      <dgm:prSet presAssocID="{A5AACDB3-B459-49B6-AFCA-21FD55DCEB43}" presName="parentText" presStyleLbl="node1" presStyleIdx="5" presStyleCnt="7">
        <dgm:presLayoutVars>
          <dgm:chMax val="0"/>
          <dgm:bulletEnabled val="1"/>
        </dgm:presLayoutVars>
      </dgm:prSet>
      <dgm:spPr/>
    </dgm:pt>
    <dgm:pt modelId="{96377FBB-231A-4661-9C25-0578D482D78C}" type="pres">
      <dgm:prSet presAssocID="{44AE6AF3-5D9E-436A-830F-1CA0FDC959E9}" presName="spacer" presStyleCnt="0"/>
      <dgm:spPr/>
    </dgm:pt>
    <dgm:pt modelId="{8BAB6BA2-F46A-4B9A-93A5-CCE739A38B81}" type="pres">
      <dgm:prSet presAssocID="{4F423EA7-1452-4CD8-BC66-23F771FB43CC}" presName="parentText" presStyleLbl="node1" presStyleIdx="6" presStyleCnt="7">
        <dgm:presLayoutVars>
          <dgm:chMax val="0"/>
          <dgm:bulletEnabled val="1"/>
        </dgm:presLayoutVars>
      </dgm:prSet>
      <dgm:spPr/>
    </dgm:pt>
  </dgm:ptLst>
  <dgm:cxnLst>
    <dgm:cxn modelId="{2C1A0804-C2E0-4921-A471-1C9E7325FBB4}" type="presOf" srcId="{DD468010-4F27-4FFF-B320-BCA007D66A16}" destId="{687EA734-1E15-46E1-BA13-0DB171924B6A}" srcOrd="0" destOrd="0" presId="urn:microsoft.com/office/officeart/2005/8/layout/vList2"/>
    <dgm:cxn modelId="{CA604A19-1B1D-4B4C-9108-DFA9A2C94029}" type="presOf" srcId="{4F423EA7-1452-4CD8-BC66-23F771FB43CC}" destId="{8BAB6BA2-F46A-4B9A-93A5-CCE739A38B81}" srcOrd="0" destOrd="0" presId="urn:microsoft.com/office/officeart/2005/8/layout/vList2"/>
    <dgm:cxn modelId="{A7CE2036-CD57-4DCA-B60F-5D0812EAECC4}" srcId="{B0BEFDA5-ACBA-4307-AD9B-B1D922CCC3CB}" destId="{3DFDFD5A-2D52-4298-84DD-3C24FF23251A}" srcOrd="3" destOrd="0" parTransId="{A5BF9FB4-3219-454D-8F38-456E2E78916F}" sibTransId="{940A342B-7A1C-43B6-ADAE-DC2E04DF73E0}"/>
    <dgm:cxn modelId="{C8EACD60-3F01-4546-8D9B-FEAFD8DC9F9E}" srcId="{B0BEFDA5-ACBA-4307-AD9B-B1D922CCC3CB}" destId="{A5AACDB3-B459-49B6-AFCA-21FD55DCEB43}" srcOrd="5" destOrd="0" parTransId="{5BADAC1D-0AB2-4946-A126-FD1DD3CF9D86}" sibTransId="{44AE6AF3-5D9E-436A-830F-1CA0FDC959E9}"/>
    <dgm:cxn modelId="{453D3F4A-B69B-4DC9-A811-D6D5D8C9B9CD}" srcId="{B0BEFDA5-ACBA-4307-AD9B-B1D922CCC3CB}" destId="{544ADEBC-3FE4-4F0A-9826-78D01ABBFB55}" srcOrd="2" destOrd="0" parTransId="{39FA56B7-795F-4D27-AE9E-1EA16B6CF293}" sibTransId="{5CE9C8C5-8848-4267-BC3F-D86DAFE8EAB6}"/>
    <dgm:cxn modelId="{63C5E04E-945A-47F0-A036-CB0E4CE4C3F5}" srcId="{B0BEFDA5-ACBA-4307-AD9B-B1D922CCC3CB}" destId="{DE5EDEC5-7F9F-4F4F-9149-F8C4907B0A52}" srcOrd="0" destOrd="0" parTransId="{B648B0E2-71B1-4132-992D-9F6862B09F31}" sibTransId="{6A200C6F-45FA-41DA-B4B1-E18D44FC9F0F}"/>
    <dgm:cxn modelId="{9C10D073-95DB-41EC-989F-C1D8CB02817A}" type="presOf" srcId="{B0BEFDA5-ACBA-4307-AD9B-B1D922CCC3CB}" destId="{08B8C86B-9238-43BB-8221-222E65C9CC6C}" srcOrd="0" destOrd="0" presId="urn:microsoft.com/office/officeart/2005/8/layout/vList2"/>
    <dgm:cxn modelId="{16C6929A-2001-4BF9-9853-AB33107767C7}" type="presOf" srcId="{3A4276B2-94FC-4C04-940E-913448EA7255}" destId="{313D9253-CCC5-45C3-A8BF-D0A3CAC7F47F}" srcOrd="0" destOrd="0" presId="urn:microsoft.com/office/officeart/2005/8/layout/vList2"/>
    <dgm:cxn modelId="{FF055D9B-AB69-4188-A26F-1C4B9178306B}" srcId="{B0BEFDA5-ACBA-4307-AD9B-B1D922CCC3CB}" destId="{3A4276B2-94FC-4C04-940E-913448EA7255}" srcOrd="4" destOrd="0" parTransId="{4988805D-0E0D-4A31-90A1-D48745FC7B59}" sibTransId="{C58702AB-A355-4949-9192-42B76B3924D2}"/>
    <dgm:cxn modelId="{5E1FABCC-AAFA-4EAB-B777-30AD69989D7B}" srcId="{B0BEFDA5-ACBA-4307-AD9B-B1D922CCC3CB}" destId="{DD468010-4F27-4FFF-B320-BCA007D66A16}" srcOrd="1" destOrd="0" parTransId="{18671585-1308-44D7-A208-BF0BB0D8B861}" sibTransId="{677A22E7-B945-4980-BEF8-4C7C6E239E19}"/>
    <dgm:cxn modelId="{D90351CE-9226-4033-99DA-01F9AAA216B7}" srcId="{B0BEFDA5-ACBA-4307-AD9B-B1D922CCC3CB}" destId="{4F423EA7-1452-4CD8-BC66-23F771FB43CC}" srcOrd="6" destOrd="0" parTransId="{489C4E05-F004-4644-B5A3-14CFDAC32AAC}" sibTransId="{EA6AE694-50C5-4214-B205-9727EF1EFE7A}"/>
    <dgm:cxn modelId="{B592ECD8-1A93-455D-B5D4-A85B2D527851}" type="presOf" srcId="{A5AACDB3-B459-49B6-AFCA-21FD55DCEB43}" destId="{A90228FB-CC14-4FD9-991C-26B53632760F}" srcOrd="0" destOrd="0" presId="urn:microsoft.com/office/officeart/2005/8/layout/vList2"/>
    <dgm:cxn modelId="{1C60E6DF-0292-4390-ACA6-F7435CBCA70C}" type="presOf" srcId="{544ADEBC-3FE4-4F0A-9826-78D01ABBFB55}" destId="{A2C5D3D1-B530-4227-A5F5-2AD30E065306}" srcOrd="0" destOrd="0" presId="urn:microsoft.com/office/officeart/2005/8/layout/vList2"/>
    <dgm:cxn modelId="{54EEFEF4-4E14-45D6-A037-72E7D55E0B2B}" type="presOf" srcId="{DE5EDEC5-7F9F-4F4F-9149-F8C4907B0A52}" destId="{E4F65361-A110-41C8-9948-56E8CBE6ACBB}" srcOrd="0" destOrd="0" presId="urn:microsoft.com/office/officeart/2005/8/layout/vList2"/>
    <dgm:cxn modelId="{DB7759F5-4944-4B19-9E04-63EF6AD34AF9}" type="presOf" srcId="{3DFDFD5A-2D52-4298-84DD-3C24FF23251A}" destId="{193233AC-77F5-400C-B23E-C7DFBAA926F7}" srcOrd="0" destOrd="0" presId="urn:microsoft.com/office/officeart/2005/8/layout/vList2"/>
    <dgm:cxn modelId="{495AB718-74F6-4BD4-9970-B4C0B99550F1}" type="presParOf" srcId="{08B8C86B-9238-43BB-8221-222E65C9CC6C}" destId="{E4F65361-A110-41C8-9948-56E8CBE6ACBB}" srcOrd="0" destOrd="0" presId="urn:microsoft.com/office/officeart/2005/8/layout/vList2"/>
    <dgm:cxn modelId="{73D3C7CC-FDB1-49B0-BED5-7BB89259EC62}" type="presParOf" srcId="{08B8C86B-9238-43BB-8221-222E65C9CC6C}" destId="{591F0109-244E-4B72-9EAF-5A2FC8B3AB8B}" srcOrd="1" destOrd="0" presId="urn:microsoft.com/office/officeart/2005/8/layout/vList2"/>
    <dgm:cxn modelId="{78A99583-C819-4CEA-8D2B-53CA884AFD16}" type="presParOf" srcId="{08B8C86B-9238-43BB-8221-222E65C9CC6C}" destId="{687EA734-1E15-46E1-BA13-0DB171924B6A}" srcOrd="2" destOrd="0" presId="urn:microsoft.com/office/officeart/2005/8/layout/vList2"/>
    <dgm:cxn modelId="{A2BA5624-B746-4E0C-9626-A9BF4EBC3C0B}" type="presParOf" srcId="{08B8C86B-9238-43BB-8221-222E65C9CC6C}" destId="{E6934D7C-58AD-4B3E-AA51-375C223E97B5}" srcOrd="3" destOrd="0" presId="urn:microsoft.com/office/officeart/2005/8/layout/vList2"/>
    <dgm:cxn modelId="{8E1EED86-CD75-4407-9827-1D57D9205E85}" type="presParOf" srcId="{08B8C86B-9238-43BB-8221-222E65C9CC6C}" destId="{A2C5D3D1-B530-4227-A5F5-2AD30E065306}" srcOrd="4" destOrd="0" presId="urn:microsoft.com/office/officeart/2005/8/layout/vList2"/>
    <dgm:cxn modelId="{45EE5D61-4DAA-45C7-9E71-8E2B021163C8}" type="presParOf" srcId="{08B8C86B-9238-43BB-8221-222E65C9CC6C}" destId="{F8827DFE-C718-4401-ACB5-4629FD5E4652}" srcOrd="5" destOrd="0" presId="urn:microsoft.com/office/officeart/2005/8/layout/vList2"/>
    <dgm:cxn modelId="{8986917B-4FAD-45CD-8362-9631A19C04E4}" type="presParOf" srcId="{08B8C86B-9238-43BB-8221-222E65C9CC6C}" destId="{193233AC-77F5-400C-B23E-C7DFBAA926F7}" srcOrd="6" destOrd="0" presId="urn:microsoft.com/office/officeart/2005/8/layout/vList2"/>
    <dgm:cxn modelId="{AE01DA14-D0E9-4084-8024-164203A3821F}" type="presParOf" srcId="{08B8C86B-9238-43BB-8221-222E65C9CC6C}" destId="{F21DFC13-19D1-48DB-8D02-29B8279F67BB}" srcOrd="7" destOrd="0" presId="urn:microsoft.com/office/officeart/2005/8/layout/vList2"/>
    <dgm:cxn modelId="{233034B1-651C-41E0-9593-19A06123B3E6}" type="presParOf" srcId="{08B8C86B-9238-43BB-8221-222E65C9CC6C}" destId="{313D9253-CCC5-45C3-A8BF-D0A3CAC7F47F}" srcOrd="8" destOrd="0" presId="urn:microsoft.com/office/officeart/2005/8/layout/vList2"/>
    <dgm:cxn modelId="{092D39AD-CD19-49C2-970C-A1A3B6DF12D0}" type="presParOf" srcId="{08B8C86B-9238-43BB-8221-222E65C9CC6C}" destId="{C11D4695-B75F-4C21-BCB5-D36221F8462F}" srcOrd="9" destOrd="0" presId="urn:microsoft.com/office/officeart/2005/8/layout/vList2"/>
    <dgm:cxn modelId="{AC9CE25B-0209-40B2-ADDA-83D0B049417D}" type="presParOf" srcId="{08B8C86B-9238-43BB-8221-222E65C9CC6C}" destId="{A90228FB-CC14-4FD9-991C-26B53632760F}" srcOrd="10" destOrd="0" presId="urn:microsoft.com/office/officeart/2005/8/layout/vList2"/>
    <dgm:cxn modelId="{D58578E0-1495-46FA-B127-F58F4C7E6798}" type="presParOf" srcId="{08B8C86B-9238-43BB-8221-222E65C9CC6C}" destId="{96377FBB-231A-4661-9C25-0578D482D78C}" srcOrd="11" destOrd="0" presId="urn:microsoft.com/office/officeart/2005/8/layout/vList2"/>
    <dgm:cxn modelId="{A6FE31B7-C5A5-4ADD-A2C6-BA2FE33EFBFE}" type="presParOf" srcId="{08B8C86B-9238-43BB-8221-222E65C9CC6C}" destId="{8BAB6BA2-F46A-4B9A-93A5-CCE739A38B8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4F3502-6D35-4C50-A36C-45469B680A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7FB00D6-1AD1-4388-815A-D0A42E101D5D}">
      <dgm:prSet/>
      <dgm:spPr/>
      <dgm:t>
        <a:bodyPr/>
        <a:lstStyle/>
        <a:p>
          <a:r>
            <a:rPr lang="en-US"/>
            <a:t>It can be used to detect the temperature of the product and alert immediately</a:t>
          </a:r>
        </a:p>
      </dgm:t>
    </dgm:pt>
    <dgm:pt modelId="{A68203F1-7D12-4F83-AE5A-CC34438F67C1}" type="parTrans" cxnId="{C942E55F-B1C3-4163-B26D-587638B7966E}">
      <dgm:prSet/>
      <dgm:spPr/>
      <dgm:t>
        <a:bodyPr/>
        <a:lstStyle/>
        <a:p>
          <a:endParaRPr lang="en-US"/>
        </a:p>
      </dgm:t>
    </dgm:pt>
    <dgm:pt modelId="{D3B8E259-0293-4648-B917-A32F1602D67E}" type="sibTrans" cxnId="{C942E55F-B1C3-4163-B26D-587638B7966E}">
      <dgm:prSet/>
      <dgm:spPr/>
      <dgm:t>
        <a:bodyPr/>
        <a:lstStyle/>
        <a:p>
          <a:endParaRPr lang="en-US"/>
        </a:p>
      </dgm:t>
    </dgm:pt>
    <dgm:pt modelId="{CE8FFEC5-86B8-4793-BC3F-8B14B0316341}">
      <dgm:prSet/>
      <dgm:spPr/>
      <dgm:t>
        <a:bodyPr/>
        <a:lstStyle/>
        <a:p>
          <a:r>
            <a:rPr lang="en-US"/>
            <a:t>Existing Product: product developed  by automotive companies</a:t>
          </a:r>
        </a:p>
      </dgm:t>
    </dgm:pt>
    <dgm:pt modelId="{E189C2E5-6FB3-4AC5-8650-2B64D1C591C9}" type="parTrans" cxnId="{5FAFE664-1538-419F-8C29-22414C16F717}">
      <dgm:prSet/>
      <dgm:spPr/>
      <dgm:t>
        <a:bodyPr/>
        <a:lstStyle/>
        <a:p>
          <a:endParaRPr lang="en-US"/>
        </a:p>
      </dgm:t>
    </dgm:pt>
    <dgm:pt modelId="{8079F6DE-2DA9-447C-AF40-BE3333D8E6D6}" type="sibTrans" cxnId="{5FAFE664-1538-419F-8C29-22414C16F717}">
      <dgm:prSet/>
      <dgm:spPr/>
      <dgm:t>
        <a:bodyPr/>
        <a:lstStyle/>
        <a:p>
          <a:endParaRPr lang="en-US"/>
        </a:p>
      </dgm:t>
    </dgm:pt>
    <dgm:pt modelId="{8917E683-A75D-442D-99A5-E52D045CF236}">
      <dgm:prSet/>
      <dgm:spPr/>
      <dgm:t>
        <a:bodyPr/>
        <a:lstStyle/>
        <a:p>
          <a:r>
            <a:rPr lang="en-US"/>
            <a:t>MARKET AND TARGET CUSTOMERS: customers are automotive companies and individual passengers for building a cost free efficient product </a:t>
          </a:r>
        </a:p>
      </dgm:t>
    </dgm:pt>
    <dgm:pt modelId="{C9CCDEE2-0E99-4E49-8A59-9EDAECEACF98}" type="parTrans" cxnId="{00EC2F4B-13EA-43C9-AD64-EB67B617347C}">
      <dgm:prSet/>
      <dgm:spPr/>
      <dgm:t>
        <a:bodyPr/>
        <a:lstStyle/>
        <a:p>
          <a:endParaRPr lang="en-US"/>
        </a:p>
      </dgm:t>
    </dgm:pt>
    <dgm:pt modelId="{0B0B6826-1C7A-47AE-B6AC-772C829B0323}" type="sibTrans" cxnId="{00EC2F4B-13EA-43C9-AD64-EB67B617347C}">
      <dgm:prSet/>
      <dgm:spPr/>
      <dgm:t>
        <a:bodyPr/>
        <a:lstStyle/>
        <a:p>
          <a:endParaRPr lang="en-US"/>
        </a:p>
      </dgm:t>
    </dgm:pt>
    <dgm:pt modelId="{097CD628-D7FA-4DC0-BA48-1ED7776A8E30}">
      <dgm:prSet/>
      <dgm:spPr/>
      <dgm:t>
        <a:bodyPr/>
        <a:lstStyle/>
        <a:p>
          <a:r>
            <a:rPr lang="en-US"/>
            <a:t>PRICE :we are designing a low cost </a:t>
          </a:r>
          <a:r>
            <a:rPr lang="en-US" i="1"/>
            <a:t>Thermal Management System For Electric Vehicles for user friendly and feasability</a:t>
          </a:r>
          <a:endParaRPr lang="en-US"/>
        </a:p>
      </dgm:t>
    </dgm:pt>
    <dgm:pt modelId="{44EDF238-4391-4FA9-B3AB-887D8F7D514D}" type="parTrans" cxnId="{35B27A4A-9725-46C7-9A1F-CF9175D4FAC8}">
      <dgm:prSet/>
      <dgm:spPr/>
      <dgm:t>
        <a:bodyPr/>
        <a:lstStyle/>
        <a:p>
          <a:endParaRPr lang="en-US"/>
        </a:p>
      </dgm:t>
    </dgm:pt>
    <dgm:pt modelId="{3CA79361-267F-4B23-AF28-D6478C7BCC64}" type="sibTrans" cxnId="{35B27A4A-9725-46C7-9A1F-CF9175D4FAC8}">
      <dgm:prSet/>
      <dgm:spPr/>
      <dgm:t>
        <a:bodyPr/>
        <a:lstStyle/>
        <a:p>
          <a:endParaRPr lang="en-US"/>
        </a:p>
      </dgm:t>
    </dgm:pt>
    <dgm:pt modelId="{C8D43E62-4416-4342-ADA2-F96361680B56}" type="pres">
      <dgm:prSet presAssocID="{974F3502-6D35-4C50-A36C-45469B680A06}" presName="linear" presStyleCnt="0">
        <dgm:presLayoutVars>
          <dgm:animLvl val="lvl"/>
          <dgm:resizeHandles val="exact"/>
        </dgm:presLayoutVars>
      </dgm:prSet>
      <dgm:spPr/>
    </dgm:pt>
    <dgm:pt modelId="{13195C09-9142-4AB5-9A73-72B88B886578}" type="pres">
      <dgm:prSet presAssocID="{D7FB00D6-1AD1-4388-815A-D0A42E101D5D}" presName="parentText" presStyleLbl="node1" presStyleIdx="0" presStyleCnt="4">
        <dgm:presLayoutVars>
          <dgm:chMax val="0"/>
          <dgm:bulletEnabled val="1"/>
        </dgm:presLayoutVars>
      </dgm:prSet>
      <dgm:spPr/>
    </dgm:pt>
    <dgm:pt modelId="{1C74BA50-23ED-4519-9E3D-037AE64A9854}" type="pres">
      <dgm:prSet presAssocID="{D3B8E259-0293-4648-B917-A32F1602D67E}" presName="spacer" presStyleCnt="0"/>
      <dgm:spPr/>
    </dgm:pt>
    <dgm:pt modelId="{FC66E0A9-5EBF-42D7-B5B8-E00DDAC0313E}" type="pres">
      <dgm:prSet presAssocID="{CE8FFEC5-86B8-4793-BC3F-8B14B0316341}" presName="parentText" presStyleLbl="node1" presStyleIdx="1" presStyleCnt="4">
        <dgm:presLayoutVars>
          <dgm:chMax val="0"/>
          <dgm:bulletEnabled val="1"/>
        </dgm:presLayoutVars>
      </dgm:prSet>
      <dgm:spPr/>
    </dgm:pt>
    <dgm:pt modelId="{C51C9AED-1E78-4217-888D-53BBEF837E3E}" type="pres">
      <dgm:prSet presAssocID="{8079F6DE-2DA9-447C-AF40-BE3333D8E6D6}" presName="spacer" presStyleCnt="0"/>
      <dgm:spPr/>
    </dgm:pt>
    <dgm:pt modelId="{865A3751-3100-4FA2-83D6-934595F0CBFF}" type="pres">
      <dgm:prSet presAssocID="{8917E683-A75D-442D-99A5-E52D045CF236}" presName="parentText" presStyleLbl="node1" presStyleIdx="2" presStyleCnt="4">
        <dgm:presLayoutVars>
          <dgm:chMax val="0"/>
          <dgm:bulletEnabled val="1"/>
        </dgm:presLayoutVars>
      </dgm:prSet>
      <dgm:spPr/>
    </dgm:pt>
    <dgm:pt modelId="{EEFB1E06-AEA2-4E54-BC74-6DE779054904}" type="pres">
      <dgm:prSet presAssocID="{0B0B6826-1C7A-47AE-B6AC-772C829B0323}" presName="spacer" presStyleCnt="0"/>
      <dgm:spPr/>
    </dgm:pt>
    <dgm:pt modelId="{13AD8C09-CE5F-4F37-A9C6-12EDD862E55A}" type="pres">
      <dgm:prSet presAssocID="{097CD628-D7FA-4DC0-BA48-1ED7776A8E30}" presName="parentText" presStyleLbl="node1" presStyleIdx="3" presStyleCnt="4">
        <dgm:presLayoutVars>
          <dgm:chMax val="0"/>
          <dgm:bulletEnabled val="1"/>
        </dgm:presLayoutVars>
      </dgm:prSet>
      <dgm:spPr/>
    </dgm:pt>
  </dgm:ptLst>
  <dgm:cxnLst>
    <dgm:cxn modelId="{C942E55F-B1C3-4163-B26D-587638B7966E}" srcId="{974F3502-6D35-4C50-A36C-45469B680A06}" destId="{D7FB00D6-1AD1-4388-815A-D0A42E101D5D}" srcOrd="0" destOrd="0" parTransId="{A68203F1-7D12-4F83-AE5A-CC34438F67C1}" sibTransId="{D3B8E259-0293-4648-B917-A32F1602D67E}"/>
    <dgm:cxn modelId="{5FAFE664-1538-419F-8C29-22414C16F717}" srcId="{974F3502-6D35-4C50-A36C-45469B680A06}" destId="{CE8FFEC5-86B8-4793-BC3F-8B14B0316341}" srcOrd="1" destOrd="0" parTransId="{E189C2E5-6FB3-4AC5-8650-2B64D1C591C9}" sibTransId="{8079F6DE-2DA9-447C-AF40-BE3333D8E6D6}"/>
    <dgm:cxn modelId="{35B27A4A-9725-46C7-9A1F-CF9175D4FAC8}" srcId="{974F3502-6D35-4C50-A36C-45469B680A06}" destId="{097CD628-D7FA-4DC0-BA48-1ED7776A8E30}" srcOrd="3" destOrd="0" parTransId="{44EDF238-4391-4FA9-B3AB-887D8F7D514D}" sibTransId="{3CA79361-267F-4B23-AF28-D6478C7BCC64}"/>
    <dgm:cxn modelId="{00EC2F4B-13EA-43C9-AD64-EB67B617347C}" srcId="{974F3502-6D35-4C50-A36C-45469B680A06}" destId="{8917E683-A75D-442D-99A5-E52D045CF236}" srcOrd="2" destOrd="0" parTransId="{C9CCDEE2-0E99-4E49-8A59-9EDAECEACF98}" sibTransId="{0B0B6826-1C7A-47AE-B6AC-772C829B0323}"/>
    <dgm:cxn modelId="{A62E374D-6A6E-4D2E-96C4-A3A9D43FC73D}" type="presOf" srcId="{CE8FFEC5-86B8-4793-BC3F-8B14B0316341}" destId="{FC66E0A9-5EBF-42D7-B5B8-E00DDAC0313E}" srcOrd="0" destOrd="0" presId="urn:microsoft.com/office/officeart/2005/8/layout/vList2"/>
    <dgm:cxn modelId="{DBD2398B-FC93-4F1D-8587-16A0935C6B16}" type="presOf" srcId="{8917E683-A75D-442D-99A5-E52D045CF236}" destId="{865A3751-3100-4FA2-83D6-934595F0CBFF}" srcOrd="0" destOrd="0" presId="urn:microsoft.com/office/officeart/2005/8/layout/vList2"/>
    <dgm:cxn modelId="{0652CDD0-5AEB-4090-A843-9DEBD858AA2E}" type="presOf" srcId="{097CD628-D7FA-4DC0-BA48-1ED7776A8E30}" destId="{13AD8C09-CE5F-4F37-A9C6-12EDD862E55A}" srcOrd="0" destOrd="0" presId="urn:microsoft.com/office/officeart/2005/8/layout/vList2"/>
    <dgm:cxn modelId="{9B432BF7-9559-4B05-8D17-B7ECA56F3B3A}" type="presOf" srcId="{D7FB00D6-1AD1-4388-815A-D0A42E101D5D}" destId="{13195C09-9142-4AB5-9A73-72B88B886578}" srcOrd="0" destOrd="0" presId="urn:microsoft.com/office/officeart/2005/8/layout/vList2"/>
    <dgm:cxn modelId="{ABAD06F9-D4E5-4DBF-88E6-BCCEF1ACA0C2}" type="presOf" srcId="{974F3502-6D35-4C50-A36C-45469B680A06}" destId="{C8D43E62-4416-4342-ADA2-F96361680B56}" srcOrd="0" destOrd="0" presId="urn:microsoft.com/office/officeart/2005/8/layout/vList2"/>
    <dgm:cxn modelId="{211EAAEA-0255-451C-9357-FAC4ADC63892}" type="presParOf" srcId="{C8D43E62-4416-4342-ADA2-F96361680B56}" destId="{13195C09-9142-4AB5-9A73-72B88B886578}" srcOrd="0" destOrd="0" presId="urn:microsoft.com/office/officeart/2005/8/layout/vList2"/>
    <dgm:cxn modelId="{F063C627-B130-4521-B723-6864D15A4F00}" type="presParOf" srcId="{C8D43E62-4416-4342-ADA2-F96361680B56}" destId="{1C74BA50-23ED-4519-9E3D-037AE64A9854}" srcOrd="1" destOrd="0" presId="urn:microsoft.com/office/officeart/2005/8/layout/vList2"/>
    <dgm:cxn modelId="{8F0E8EFF-C993-4860-BC41-71604AB2071F}" type="presParOf" srcId="{C8D43E62-4416-4342-ADA2-F96361680B56}" destId="{FC66E0A9-5EBF-42D7-B5B8-E00DDAC0313E}" srcOrd="2" destOrd="0" presId="urn:microsoft.com/office/officeart/2005/8/layout/vList2"/>
    <dgm:cxn modelId="{EC94F705-A5F6-461B-B63F-ED18BB5E7E9A}" type="presParOf" srcId="{C8D43E62-4416-4342-ADA2-F96361680B56}" destId="{C51C9AED-1E78-4217-888D-53BBEF837E3E}" srcOrd="3" destOrd="0" presId="urn:microsoft.com/office/officeart/2005/8/layout/vList2"/>
    <dgm:cxn modelId="{9189530D-5B1A-4534-9F7A-86592269075D}" type="presParOf" srcId="{C8D43E62-4416-4342-ADA2-F96361680B56}" destId="{865A3751-3100-4FA2-83D6-934595F0CBFF}" srcOrd="4" destOrd="0" presId="urn:microsoft.com/office/officeart/2005/8/layout/vList2"/>
    <dgm:cxn modelId="{52AE27FB-B1F1-4EB0-B43A-7CB1856BA19E}" type="presParOf" srcId="{C8D43E62-4416-4342-ADA2-F96361680B56}" destId="{EEFB1E06-AEA2-4E54-BC74-6DE779054904}" srcOrd="5" destOrd="0" presId="urn:microsoft.com/office/officeart/2005/8/layout/vList2"/>
    <dgm:cxn modelId="{3296E46D-FBD3-486A-A227-34068DE054DB}" type="presParOf" srcId="{C8D43E62-4416-4342-ADA2-F96361680B56}" destId="{13AD8C09-CE5F-4F37-A9C6-12EDD862E5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5D242C-CED9-4E8E-8595-DA0BF47DB3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BAF3BF-396C-4A4F-BFE0-167892C4CEE6}">
      <dgm:prSet/>
      <dgm:spPr/>
      <dgm:t>
        <a:bodyPr/>
        <a:lstStyle/>
        <a:p>
          <a:pPr>
            <a:lnSpc>
              <a:spcPct val="100000"/>
            </a:lnSpc>
          </a:pPr>
          <a:r>
            <a:rPr lang="en-US"/>
            <a:t>From the result findings, the error between our calculated and experiment is about 2% error. This is because we expected the motor and other mechanical parts to be running smoothly. However the motor and the mechanical parts which are connected using strings has friction between both of them and some error in the timing of motor movement. Thus, the error of10% as calculated when we repeatedly collected the data for every opening and closing of the curtain. Expected Result = 100%</a:t>
          </a:r>
        </a:p>
      </dgm:t>
    </dgm:pt>
    <dgm:pt modelId="{D2D721F1-8644-498F-8E2B-2552399CB116}" type="parTrans" cxnId="{1CA827D6-87A6-4C80-B545-B384F152FC7E}">
      <dgm:prSet/>
      <dgm:spPr/>
      <dgm:t>
        <a:bodyPr/>
        <a:lstStyle/>
        <a:p>
          <a:endParaRPr lang="en-US"/>
        </a:p>
      </dgm:t>
    </dgm:pt>
    <dgm:pt modelId="{B930011B-B686-40F5-949D-F27EE24D40EF}" type="sibTrans" cxnId="{1CA827D6-87A6-4C80-B545-B384F152FC7E}">
      <dgm:prSet/>
      <dgm:spPr/>
      <dgm:t>
        <a:bodyPr/>
        <a:lstStyle/>
        <a:p>
          <a:endParaRPr lang="en-US"/>
        </a:p>
      </dgm:t>
    </dgm:pt>
    <dgm:pt modelId="{2FECCF7A-F4E3-481C-B825-008CD29214FA}">
      <dgm:prSet/>
      <dgm:spPr/>
      <dgm:t>
        <a:bodyPr/>
        <a:lstStyle/>
        <a:p>
          <a:pPr>
            <a:lnSpc>
              <a:spcPct val="100000"/>
            </a:lnSpc>
          </a:pPr>
          <a:r>
            <a:rPr lang="en-US"/>
            <a:t>Experiment Result = (10 − 1) / 10 × 100 = 90%100 – 90 = 10% error. The sensitivity of photo resistor sensor (LDR)had the sensitivity of 14Ω/nm during daytime, while 55Ω/nm during nighttime.</a:t>
          </a:r>
        </a:p>
      </dgm:t>
    </dgm:pt>
    <dgm:pt modelId="{FBC30F9A-9006-4CF0-8FBC-B9DA29D5B05F}" type="parTrans" cxnId="{F92BD4CE-D2EB-4D3F-8DFE-908C340A7F8C}">
      <dgm:prSet/>
      <dgm:spPr/>
      <dgm:t>
        <a:bodyPr/>
        <a:lstStyle/>
        <a:p>
          <a:endParaRPr lang="en-US"/>
        </a:p>
      </dgm:t>
    </dgm:pt>
    <dgm:pt modelId="{7D9A85BB-D49F-40DF-8887-1926AC642CEE}" type="sibTrans" cxnId="{F92BD4CE-D2EB-4D3F-8DFE-908C340A7F8C}">
      <dgm:prSet/>
      <dgm:spPr/>
      <dgm:t>
        <a:bodyPr/>
        <a:lstStyle/>
        <a:p>
          <a:endParaRPr lang="en-US"/>
        </a:p>
      </dgm:t>
    </dgm:pt>
    <dgm:pt modelId="{C7E69FBA-D8C3-4753-9960-95F9344B37CA}">
      <dgm:prSet/>
      <dgm:spPr/>
      <dgm:t>
        <a:bodyPr/>
        <a:lstStyle/>
        <a:p>
          <a:pPr>
            <a:lnSpc>
              <a:spcPct val="100000"/>
            </a:lnSpc>
          </a:pPr>
          <a:r>
            <a:rPr lang="en-US"/>
            <a:t>This is based on the photodiode specification. Different type of light sensor has different specifications. As for the one we used in this work it has sensitivity up to540 nm with light resistor of 8k-20k Ω while has a0.03MΩ of dark resistor.</a:t>
          </a:r>
        </a:p>
      </dgm:t>
    </dgm:pt>
    <dgm:pt modelId="{C06BFD25-A3BF-49EC-82B1-503FE1B564A6}" type="parTrans" cxnId="{E143DA0F-6140-4B85-AC6E-B13B37FBA69E}">
      <dgm:prSet/>
      <dgm:spPr/>
      <dgm:t>
        <a:bodyPr/>
        <a:lstStyle/>
        <a:p>
          <a:endParaRPr lang="en-US"/>
        </a:p>
      </dgm:t>
    </dgm:pt>
    <dgm:pt modelId="{2828D962-364E-4CBD-B183-8A86552D3637}" type="sibTrans" cxnId="{E143DA0F-6140-4B85-AC6E-B13B37FBA69E}">
      <dgm:prSet/>
      <dgm:spPr/>
      <dgm:t>
        <a:bodyPr/>
        <a:lstStyle/>
        <a:p>
          <a:endParaRPr lang="en-US"/>
        </a:p>
      </dgm:t>
    </dgm:pt>
    <dgm:pt modelId="{1314AD08-49A8-4E59-A2D1-6B7E1A65F31B}">
      <dgm:prSet/>
      <dgm:spPr/>
      <dgm:t>
        <a:bodyPr/>
        <a:lstStyle/>
        <a:p>
          <a:pPr>
            <a:lnSpc>
              <a:spcPct val="100000"/>
            </a:lnSpc>
          </a:pPr>
          <a:r>
            <a:rPr lang="en-US"/>
            <a:t>The accuracy of sensor is about 95% for both during light and dark. We had repeatedly tested the photodiode on the mechanical design for about10 times in a row to check the accuracy of the sensor, motor, and the mechanical part to open and close the curtain smoothly. Based on the data collection of the 20 times in a row, it is concluded that it has a 95% of accuracy for the sensor as it senses the light and dark of the room</a:t>
          </a:r>
        </a:p>
      </dgm:t>
    </dgm:pt>
    <dgm:pt modelId="{7A9388E5-620F-4884-BC67-9D0C03485D3C}" type="parTrans" cxnId="{30AF176E-1E67-4C1C-B11F-1064A610C743}">
      <dgm:prSet/>
      <dgm:spPr/>
      <dgm:t>
        <a:bodyPr/>
        <a:lstStyle/>
        <a:p>
          <a:endParaRPr lang="en-US"/>
        </a:p>
      </dgm:t>
    </dgm:pt>
    <dgm:pt modelId="{8B3B3C77-EFF0-4056-A40B-9D0833E0F383}" type="sibTrans" cxnId="{30AF176E-1E67-4C1C-B11F-1064A610C743}">
      <dgm:prSet/>
      <dgm:spPr/>
      <dgm:t>
        <a:bodyPr/>
        <a:lstStyle/>
        <a:p>
          <a:endParaRPr lang="en-US"/>
        </a:p>
      </dgm:t>
    </dgm:pt>
    <dgm:pt modelId="{82700681-699D-4C72-AEDD-E261DC06092E}" type="pres">
      <dgm:prSet presAssocID="{805D242C-CED9-4E8E-8595-DA0BF47DB381}" presName="root" presStyleCnt="0">
        <dgm:presLayoutVars>
          <dgm:dir/>
          <dgm:resizeHandles val="exact"/>
        </dgm:presLayoutVars>
      </dgm:prSet>
      <dgm:spPr/>
    </dgm:pt>
    <dgm:pt modelId="{25382017-8417-463F-8242-968FA0CE9686}" type="pres">
      <dgm:prSet presAssocID="{C0BAF3BF-396C-4A4F-BFE0-167892C4CEE6}" presName="compNode" presStyleCnt="0"/>
      <dgm:spPr/>
    </dgm:pt>
    <dgm:pt modelId="{901F6F30-7639-4D37-807C-C529B12FCFDB}" type="pres">
      <dgm:prSet presAssocID="{C0BAF3BF-396C-4A4F-BFE0-167892C4CEE6}" presName="bgRect" presStyleLbl="bgShp" presStyleIdx="0" presStyleCnt="4"/>
      <dgm:spPr/>
    </dgm:pt>
    <dgm:pt modelId="{CEFC93FF-434C-4D82-BB0E-7757C0761AFC}" type="pres">
      <dgm:prSet presAssocID="{C0BAF3BF-396C-4A4F-BFE0-167892C4CEE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ooter"/>
        </a:ext>
      </dgm:extLst>
    </dgm:pt>
    <dgm:pt modelId="{1B657A1A-E23A-4009-AC40-209A65F6DBDE}" type="pres">
      <dgm:prSet presAssocID="{C0BAF3BF-396C-4A4F-BFE0-167892C4CEE6}" presName="spaceRect" presStyleCnt="0"/>
      <dgm:spPr/>
    </dgm:pt>
    <dgm:pt modelId="{ABB28E88-1E0C-4F1A-88A2-337CDEA804BC}" type="pres">
      <dgm:prSet presAssocID="{C0BAF3BF-396C-4A4F-BFE0-167892C4CEE6}" presName="parTx" presStyleLbl="revTx" presStyleIdx="0" presStyleCnt="4">
        <dgm:presLayoutVars>
          <dgm:chMax val="0"/>
          <dgm:chPref val="0"/>
        </dgm:presLayoutVars>
      </dgm:prSet>
      <dgm:spPr/>
    </dgm:pt>
    <dgm:pt modelId="{B13C4986-5A6A-42DA-9D26-B51AD9BB3F41}" type="pres">
      <dgm:prSet presAssocID="{B930011B-B686-40F5-949D-F27EE24D40EF}" presName="sibTrans" presStyleCnt="0"/>
      <dgm:spPr/>
    </dgm:pt>
    <dgm:pt modelId="{69F1CA00-D670-4671-B7D1-8A4F8FB79047}" type="pres">
      <dgm:prSet presAssocID="{2FECCF7A-F4E3-481C-B825-008CD29214FA}" presName="compNode" presStyleCnt="0"/>
      <dgm:spPr/>
    </dgm:pt>
    <dgm:pt modelId="{2DD3B51F-9286-44BB-9113-7806CB293779}" type="pres">
      <dgm:prSet presAssocID="{2FECCF7A-F4E3-481C-B825-008CD29214FA}" presName="bgRect" presStyleLbl="bgShp" presStyleIdx="1" presStyleCnt="4"/>
      <dgm:spPr/>
    </dgm:pt>
    <dgm:pt modelId="{9E4E451F-A1A6-41AC-83B1-80474FBB4F92}" type="pres">
      <dgm:prSet presAssocID="{2FECCF7A-F4E3-481C-B825-008CD29214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ientist"/>
        </a:ext>
      </dgm:extLst>
    </dgm:pt>
    <dgm:pt modelId="{0A61FA1B-9574-4B84-AD08-04F6721259DB}" type="pres">
      <dgm:prSet presAssocID="{2FECCF7A-F4E3-481C-B825-008CD29214FA}" presName="spaceRect" presStyleCnt="0"/>
      <dgm:spPr/>
    </dgm:pt>
    <dgm:pt modelId="{0968A2D1-36C0-49F3-A07D-771BCACC0377}" type="pres">
      <dgm:prSet presAssocID="{2FECCF7A-F4E3-481C-B825-008CD29214FA}" presName="parTx" presStyleLbl="revTx" presStyleIdx="1" presStyleCnt="4">
        <dgm:presLayoutVars>
          <dgm:chMax val="0"/>
          <dgm:chPref val="0"/>
        </dgm:presLayoutVars>
      </dgm:prSet>
      <dgm:spPr/>
    </dgm:pt>
    <dgm:pt modelId="{0B9F4434-0315-4DA9-93EE-88CACC04A5AA}" type="pres">
      <dgm:prSet presAssocID="{7D9A85BB-D49F-40DF-8887-1926AC642CEE}" presName="sibTrans" presStyleCnt="0"/>
      <dgm:spPr/>
    </dgm:pt>
    <dgm:pt modelId="{30829248-3356-412D-B13E-9F42CAE8A919}" type="pres">
      <dgm:prSet presAssocID="{C7E69FBA-D8C3-4753-9960-95F9344B37CA}" presName="compNode" presStyleCnt="0"/>
      <dgm:spPr/>
    </dgm:pt>
    <dgm:pt modelId="{B6E38BDE-7EAF-4F3E-89A5-FCAC2BC96B8C}" type="pres">
      <dgm:prSet presAssocID="{C7E69FBA-D8C3-4753-9960-95F9344B37CA}" presName="bgRect" presStyleLbl="bgShp" presStyleIdx="2" presStyleCnt="4"/>
      <dgm:spPr/>
    </dgm:pt>
    <dgm:pt modelId="{43FD9761-EDD6-4BA9-8F6A-C9A5018485F3}" type="pres">
      <dgm:prSet presAssocID="{C7E69FBA-D8C3-4753-9960-95F9344B37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6876FC73-4495-4661-8C3F-9BB081F6159D}" type="pres">
      <dgm:prSet presAssocID="{C7E69FBA-D8C3-4753-9960-95F9344B37CA}" presName="spaceRect" presStyleCnt="0"/>
      <dgm:spPr/>
    </dgm:pt>
    <dgm:pt modelId="{DB08BD16-8247-498E-BD71-D29D67F7E52A}" type="pres">
      <dgm:prSet presAssocID="{C7E69FBA-D8C3-4753-9960-95F9344B37CA}" presName="parTx" presStyleLbl="revTx" presStyleIdx="2" presStyleCnt="4">
        <dgm:presLayoutVars>
          <dgm:chMax val="0"/>
          <dgm:chPref val="0"/>
        </dgm:presLayoutVars>
      </dgm:prSet>
      <dgm:spPr/>
    </dgm:pt>
    <dgm:pt modelId="{E4F2847E-88AE-4A58-8961-0A5FE5D1D7C9}" type="pres">
      <dgm:prSet presAssocID="{2828D962-364E-4CBD-B183-8A86552D3637}" presName="sibTrans" presStyleCnt="0"/>
      <dgm:spPr/>
    </dgm:pt>
    <dgm:pt modelId="{4F80611C-6DC5-4041-BBD8-D9FDCBC34994}" type="pres">
      <dgm:prSet presAssocID="{1314AD08-49A8-4E59-A2D1-6B7E1A65F31B}" presName="compNode" presStyleCnt="0"/>
      <dgm:spPr/>
    </dgm:pt>
    <dgm:pt modelId="{83B38E18-6EE8-415B-9220-5FCC67917ED9}" type="pres">
      <dgm:prSet presAssocID="{1314AD08-49A8-4E59-A2D1-6B7E1A65F31B}" presName="bgRect" presStyleLbl="bgShp" presStyleIdx="3" presStyleCnt="4"/>
      <dgm:spPr/>
    </dgm:pt>
    <dgm:pt modelId="{C4F9DA33-9D8C-4C2C-A124-B3A06DF28CA6}" type="pres">
      <dgm:prSet presAssocID="{1314AD08-49A8-4E59-A2D1-6B7E1A65F3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ext>
      </dgm:extLst>
    </dgm:pt>
    <dgm:pt modelId="{1E3AE4F4-E103-4047-B2A8-F66C238662A9}" type="pres">
      <dgm:prSet presAssocID="{1314AD08-49A8-4E59-A2D1-6B7E1A65F31B}" presName="spaceRect" presStyleCnt="0"/>
      <dgm:spPr/>
    </dgm:pt>
    <dgm:pt modelId="{9D02642A-EB1B-496E-A4C3-2265C2E1D043}" type="pres">
      <dgm:prSet presAssocID="{1314AD08-49A8-4E59-A2D1-6B7E1A65F31B}" presName="parTx" presStyleLbl="revTx" presStyleIdx="3" presStyleCnt="4">
        <dgm:presLayoutVars>
          <dgm:chMax val="0"/>
          <dgm:chPref val="0"/>
        </dgm:presLayoutVars>
      </dgm:prSet>
      <dgm:spPr/>
    </dgm:pt>
  </dgm:ptLst>
  <dgm:cxnLst>
    <dgm:cxn modelId="{E143DA0F-6140-4B85-AC6E-B13B37FBA69E}" srcId="{805D242C-CED9-4E8E-8595-DA0BF47DB381}" destId="{C7E69FBA-D8C3-4753-9960-95F9344B37CA}" srcOrd="2" destOrd="0" parTransId="{C06BFD25-A3BF-49EC-82B1-503FE1B564A6}" sibTransId="{2828D962-364E-4CBD-B183-8A86552D3637}"/>
    <dgm:cxn modelId="{61F45318-B5CA-41E3-9FBF-2E298D9DB5C6}" type="presOf" srcId="{2FECCF7A-F4E3-481C-B825-008CD29214FA}" destId="{0968A2D1-36C0-49F3-A07D-771BCACC0377}" srcOrd="0" destOrd="0" presId="urn:microsoft.com/office/officeart/2018/2/layout/IconVerticalSolidList"/>
    <dgm:cxn modelId="{4A2D8F5C-3D03-4537-BD0B-363D8439771E}" type="presOf" srcId="{C0BAF3BF-396C-4A4F-BFE0-167892C4CEE6}" destId="{ABB28E88-1E0C-4F1A-88A2-337CDEA804BC}" srcOrd="0" destOrd="0" presId="urn:microsoft.com/office/officeart/2018/2/layout/IconVerticalSolidList"/>
    <dgm:cxn modelId="{77A62862-8C6E-4748-93A7-BF24A94E3958}" type="presOf" srcId="{1314AD08-49A8-4E59-A2D1-6B7E1A65F31B}" destId="{9D02642A-EB1B-496E-A4C3-2265C2E1D043}" srcOrd="0" destOrd="0" presId="urn:microsoft.com/office/officeart/2018/2/layout/IconVerticalSolidList"/>
    <dgm:cxn modelId="{30AF176E-1E67-4C1C-B11F-1064A610C743}" srcId="{805D242C-CED9-4E8E-8595-DA0BF47DB381}" destId="{1314AD08-49A8-4E59-A2D1-6B7E1A65F31B}" srcOrd="3" destOrd="0" parTransId="{7A9388E5-620F-4884-BC67-9D0C03485D3C}" sibTransId="{8B3B3C77-EFF0-4056-A40B-9D0833E0F383}"/>
    <dgm:cxn modelId="{C147EA96-7298-455A-B4C8-10216C035983}" type="presOf" srcId="{C7E69FBA-D8C3-4753-9960-95F9344B37CA}" destId="{DB08BD16-8247-498E-BD71-D29D67F7E52A}" srcOrd="0" destOrd="0" presId="urn:microsoft.com/office/officeart/2018/2/layout/IconVerticalSolidList"/>
    <dgm:cxn modelId="{F92BD4CE-D2EB-4D3F-8DFE-908C340A7F8C}" srcId="{805D242C-CED9-4E8E-8595-DA0BF47DB381}" destId="{2FECCF7A-F4E3-481C-B825-008CD29214FA}" srcOrd="1" destOrd="0" parTransId="{FBC30F9A-9006-4CF0-8FBC-B9DA29D5B05F}" sibTransId="{7D9A85BB-D49F-40DF-8887-1926AC642CEE}"/>
    <dgm:cxn modelId="{1CA827D6-87A6-4C80-B545-B384F152FC7E}" srcId="{805D242C-CED9-4E8E-8595-DA0BF47DB381}" destId="{C0BAF3BF-396C-4A4F-BFE0-167892C4CEE6}" srcOrd="0" destOrd="0" parTransId="{D2D721F1-8644-498F-8E2B-2552399CB116}" sibTransId="{B930011B-B686-40F5-949D-F27EE24D40EF}"/>
    <dgm:cxn modelId="{47E0CAD8-A0CF-45F2-AD2E-A6B03F72187D}" type="presOf" srcId="{805D242C-CED9-4E8E-8595-DA0BF47DB381}" destId="{82700681-699D-4C72-AEDD-E261DC06092E}" srcOrd="0" destOrd="0" presId="urn:microsoft.com/office/officeart/2018/2/layout/IconVerticalSolidList"/>
    <dgm:cxn modelId="{EF0475E2-F9C0-4A68-BCFC-1496261E73DE}" type="presParOf" srcId="{82700681-699D-4C72-AEDD-E261DC06092E}" destId="{25382017-8417-463F-8242-968FA0CE9686}" srcOrd="0" destOrd="0" presId="urn:microsoft.com/office/officeart/2018/2/layout/IconVerticalSolidList"/>
    <dgm:cxn modelId="{4E174F82-DD8F-4291-93A6-67F641FDDED5}" type="presParOf" srcId="{25382017-8417-463F-8242-968FA0CE9686}" destId="{901F6F30-7639-4D37-807C-C529B12FCFDB}" srcOrd="0" destOrd="0" presId="urn:microsoft.com/office/officeart/2018/2/layout/IconVerticalSolidList"/>
    <dgm:cxn modelId="{14261219-66CF-45B8-A54D-92468B67F5AD}" type="presParOf" srcId="{25382017-8417-463F-8242-968FA0CE9686}" destId="{CEFC93FF-434C-4D82-BB0E-7757C0761AFC}" srcOrd="1" destOrd="0" presId="urn:microsoft.com/office/officeart/2018/2/layout/IconVerticalSolidList"/>
    <dgm:cxn modelId="{2183A4D5-A77D-46CF-8CF2-4F48331CDB68}" type="presParOf" srcId="{25382017-8417-463F-8242-968FA0CE9686}" destId="{1B657A1A-E23A-4009-AC40-209A65F6DBDE}" srcOrd="2" destOrd="0" presId="urn:microsoft.com/office/officeart/2018/2/layout/IconVerticalSolidList"/>
    <dgm:cxn modelId="{2A9E3C2F-6305-4E2C-AE8C-2DFB29EC1EDB}" type="presParOf" srcId="{25382017-8417-463F-8242-968FA0CE9686}" destId="{ABB28E88-1E0C-4F1A-88A2-337CDEA804BC}" srcOrd="3" destOrd="0" presId="urn:microsoft.com/office/officeart/2018/2/layout/IconVerticalSolidList"/>
    <dgm:cxn modelId="{85C045FB-CBDE-4463-BCF0-6FA9D0DD5BA9}" type="presParOf" srcId="{82700681-699D-4C72-AEDD-E261DC06092E}" destId="{B13C4986-5A6A-42DA-9D26-B51AD9BB3F41}" srcOrd="1" destOrd="0" presId="urn:microsoft.com/office/officeart/2018/2/layout/IconVerticalSolidList"/>
    <dgm:cxn modelId="{AA1A26A9-F4A1-4881-8DC2-45864A1E48DE}" type="presParOf" srcId="{82700681-699D-4C72-AEDD-E261DC06092E}" destId="{69F1CA00-D670-4671-B7D1-8A4F8FB79047}" srcOrd="2" destOrd="0" presId="urn:microsoft.com/office/officeart/2018/2/layout/IconVerticalSolidList"/>
    <dgm:cxn modelId="{03470B3B-BD5F-486B-98D4-B0FF9722FD7E}" type="presParOf" srcId="{69F1CA00-D670-4671-B7D1-8A4F8FB79047}" destId="{2DD3B51F-9286-44BB-9113-7806CB293779}" srcOrd="0" destOrd="0" presId="urn:microsoft.com/office/officeart/2018/2/layout/IconVerticalSolidList"/>
    <dgm:cxn modelId="{95E4C14D-73F0-4BB8-9FA2-003836A496BD}" type="presParOf" srcId="{69F1CA00-D670-4671-B7D1-8A4F8FB79047}" destId="{9E4E451F-A1A6-41AC-83B1-80474FBB4F92}" srcOrd="1" destOrd="0" presId="urn:microsoft.com/office/officeart/2018/2/layout/IconVerticalSolidList"/>
    <dgm:cxn modelId="{D93CE8A9-638E-4D98-9D0E-DE63A6AF60E6}" type="presParOf" srcId="{69F1CA00-D670-4671-B7D1-8A4F8FB79047}" destId="{0A61FA1B-9574-4B84-AD08-04F6721259DB}" srcOrd="2" destOrd="0" presId="urn:microsoft.com/office/officeart/2018/2/layout/IconVerticalSolidList"/>
    <dgm:cxn modelId="{B93D6F3A-8081-4C3C-84FA-EC56C4B390AB}" type="presParOf" srcId="{69F1CA00-D670-4671-B7D1-8A4F8FB79047}" destId="{0968A2D1-36C0-49F3-A07D-771BCACC0377}" srcOrd="3" destOrd="0" presId="urn:microsoft.com/office/officeart/2018/2/layout/IconVerticalSolidList"/>
    <dgm:cxn modelId="{60ABDECA-14AB-454C-8115-14FBB50D636D}" type="presParOf" srcId="{82700681-699D-4C72-AEDD-E261DC06092E}" destId="{0B9F4434-0315-4DA9-93EE-88CACC04A5AA}" srcOrd="3" destOrd="0" presId="urn:microsoft.com/office/officeart/2018/2/layout/IconVerticalSolidList"/>
    <dgm:cxn modelId="{ED0B8BE2-A12A-42A4-817F-114B7A6A91E9}" type="presParOf" srcId="{82700681-699D-4C72-AEDD-E261DC06092E}" destId="{30829248-3356-412D-B13E-9F42CAE8A919}" srcOrd="4" destOrd="0" presId="urn:microsoft.com/office/officeart/2018/2/layout/IconVerticalSolidList"/>
    <dgm:cxn modelId="{5CBB275E-66AD-49BF-95D6-67F2A1D37F8A}" type="presParOf" srcId="{30829248-3356-412D-B13E-9F42CAE8A919}" destId="{B6E38BDE-7EAF-4F3E-89A5-FCAC2BC96B8C}" srcOrd="0" destOrd="0" presId="urn:microsoft.com/office/officeart/2018/2/layout/IconVerticalSolidList"/>
    <dgm:cxn modelId="{575794A5-7070-447C-B4FC-FDD33C88DBF3}" type="presParOf" srcId="{30829248-3356-412D-B13E-9F42CAE8A919}" destId="{43FD9761-EDD6-4BA9-8F6A-C9A5018485F3}" srcOrd="1" destOrd="0" presId="urn:microsoft.com/office/officeart/2018/2/layout/IconVerticalSolidList"/>
    <dgm:cxn modelId="{F02B1483-9E5A-4B19-A831-D99C035E7128}" type="presParOf" srcId="{30829248-3356-412D-B13E-9F42CAE8A919}" destId="{6876FC73-4495-4661-8C3F-9BB081F6159D}" srcOrd="2" destOrd="0" presId="urn:microsoft.com/office/officeart/2018/2/layout/IconVerticalSolidList"/>
    <dgm:cxn modelId="{B6B4CEA8-AD4D-4E7C-BFB5-06D58B024FD1}" type="presParOf" srcId="{30829248-3356-412D-B13E-9F42CAE8A919}" destId="{DB08BD16-8247-498E-BD71-D29D67F7E52A}" srcOrd="3" destOrd="0" presId="urn:microsoft.com/office/officeart/2018/2/layout/IconVerticalSolidList"/>
    <dgm:cxn modelId="{5BDEBCF4-68B0-4810-A257-F2016240557E}" type="presParOf" srcId="{82700681-699D-4C72-AEDD-E261DC06092E}" destId="{E4F2847E-88AE-4A58-8961-0A5FE5D1D7C9}" srcOrd="5" destOrd="0" presId="urn:microsoft.com/office/officeart/2018/2/layout/IconVerticalSolidList"/>
    <dgm:cxn modelId="{1E34C7E7-FFB9-4E54-B0B6-7C58049CE640}" type="presParOf" srcId="{82700681-699D-4C72-AEDD-E261DC06092E}" destId="{4F80611C-6DC5-4041-BBD8-D9FDCBC34994}" srcOrd="6" destOrd="0" presId="urn:microsoft.com/office/officeart/2018/2/layout/IconVerticalSolidList"/>
    <dgm:cxn modelId="{D8816D4A-EDA8-40EF-9E9D-1C679B17D866}" type="presParOf" srcId="{4F80611C-6DC5-4041-BBD8-D9FDCBC34994}" destId="{83B38E18-6EE8-415B-9220-5FCC67917ED9}" srcOrd="0" destOrd="0" presId="urn:microsoft.com/office/officeart/2018/2/layout/IconVerticalSolidList"/>
    <dgm:cxn modelId="{C585292C-8AE9-4760-9699-17806AC3B689}" type="presParOf" srcId="{4F80611C-6DC5-4041-BBD8-D9FDCBC34994}" destId="{C4F9DA33-9D8C-4C2C-A124-B3A06DF28CA6}" srcOrd="1" destOrd="0" presId="urn:microsoft.com/office/officeart/2018/2/layout/IconVerticalSolidList"/>
    <dgm:cxn modelId="{BFE03A0C-F2C9-4F19-BF84-090C6BDD4B84}" type="presParOf" srcId="{4F80611C-6DC5-4041-BBD8-D9FDCBC34994}" destId="{1E3AE4F4-E103-4047-B2A8-F66C238662A9}" srcOrd="2" destOrd="0" presId="urn:microsoft.com/office/officeart/2018/2/layout/IconVerticalSolidList"/>
    <dgm:cxn modelId="{F6D64618-8135-42C1-A410-24FA658F2E58}" type="presParOf" srcId="{4F80611C-6DC5-4041-BBD8-D9FDCBC34994}" destId="{9D02642A-EB1B-496E-A4C3-2265C2E1D0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4E5381-7477-42B7-AB6A-8625F8990784}"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EA21448-CD15-4347-99C0-939B38554AB2}">
      <dgm:prSet/>
      <dgm:spPr/>
      <dgm:t>
        <a:bodyPr/>
        <a:lstStyle/>
        <a:p>
          <a:r>
            <a:rPr lang="en-IN"/>
            <a:t>Currently we are  able to perform the simulation of this experiment.</a:t>
          </a:r>
          <a:endParaRPr lang="en-US"/>
        </a:p>
      </dgm:t>
    </dgm:pt>
    <dgm:pt modelId="{E0FBB0B4-A19B-45C9-BD63-27140D169D2D}" type="parTrans" cxnId="{19985D4A-6A58-4191-B220-B1B68CE8C2BD}">
      <dgm:prSet/>
      <dgm:spPr/>
      <dgm:t>
        <a:bodyPr/>
        <a:lstStyle/>
        <a:p>
          <a:endParaRPr lang="en-US"/>
        </a:p>
      </dgm:t>
    </dgm:pt>
    <dgm:pt modelId="{48456CB1-F3DF-49F5-A87D-1BE7AEB9A7B1}" type="sibTrans" cxnId="{19985D4A-6A58-4191-B220-B1B68CE8C2BD}">
      <dgm:prSet/>
      <dgm:spPr/>
      <dgm:t>
        <a:bodyPr/>
        <a:lstStyle/>
        <a:p>
          <a:endParaRPr lang="en-US"/>
        </a:p>
      </dgm:t>
    </dgm:pt>
    <dgm:pt modelId="{2028BCD0-CAC4-418A-84C8-90E9AA34C389}">
      <dgm:prSet/>
      <dgm:spPr/>
      <dgm:t>
        <a:bodyPr/>
        <a:lstStyle/>
        <a:p>
          <a:r>
            <a:rPr lang="en-IN"/>
            <a:t>We have given the connection for our project as per the circuit diagram. </a:t>
          </a:r>
          <a:endParaRPr lang="en-US"/>
        </a:p>
      </dgm:t>
    </dgm:pt>
    <dgm:pt modelId="{FA806FFC-3BC4-454B-914E-48ADDBBF7010}" type="parTrans" cxnId="{2B777076-3D42-4179-B28D-422C433E2746}">
      <dgm:prSet/>
      <dgm:spPr/>
      <dgm:t>
        <a:bodyPr/>
        <a:lstStyle/>
        <a:p>
          <a:endParaRPr lang="en-US"/>
        </a:p>
      </dgm:t>
    </dgm:pt>
    <dgm:pt modelId="{76AAFBCC-A87F-45F9-9F2E-199CB9832E9E}" type="sibTrans" cxnId="{2B777076-3D42-4179-B28D-422C433E2746}">
      <dgm:prSet/>
      <dgm:spPr/>
      <dgm:t>
        <a:bodyPr/>
        <a:lstStyle/>
        <a:p>
          <a:endParaRPr lang="en-US"/>
        </a:p>
      </dgm:t>
    </dgm:pt>
    <dgm:pt modelId="{F8AA8373-C0B9-4E3E-AE79-1EF24761BA53}">
      <dgm:prSet/>
      <dgm:spPr/>
      <dgm:t>
        <a:bodyPr/>
        <a:lstStyle/>
        <a:p>
          <a:r>
            <a:rPr lang="en-IN"/>
            <a:t>So we were able to complete the simulation successfully.</a:t>
          </a:r>
          <a:endParaRPr lang="en-US"/>
        </a:p>
      </dgm:t>
    </dgm:pt>
    <dgm:pt modelId="{CF4460F1-21C9-4023-89B7-84A3A3A3B509}" type="parTrans" cxnId="{48EE5765-9D76-41DD-971D-ED5487B1E5EE}">
      <dgm:prSet/>
      <dgm:spPr/>
      <dgm:t>
        <a:bodyPr/>
        <a:lstStyle/>
        <a:p>
          <a:endParaRPr lang="en-US"/>
        </a:p>
      </dgm:t>
    </dgm:pt>
    <dgm:pt modelId="{25F77336-3141-49AE-A0EF-03C72619A564}" type="sibTrans" cxnId="{48EE5765-9D76-41DD-971D-ED5487B1E5EE}">
      <dgm:prSet/>
      <dgm:spPr/>
      <dgm:t>
        <a:bodyPr/>
        <a:lstStyle/>
        <a:p>
          <a:endParaRPr lang="en-US"/>
        </a:p>
      </dgm:t>
    </dgm:pt>
    <dgm:pt modelId="{D7976F3C-7420-4AA6-9B23-D6140273D689}">
      <dgm:prSet/>
      <dgm:spPr/>
      <dgm:t>
        <a:bodyPr/>
        <a:lstStyle/>
        <a:p>
          <a:r>
            <a:rPr lang="en-IN"/>
            <a:t>We are looking for any improvements can be done that we can use for the solution.</a:t>
          </a:r>
          <a:endParaRPr lang="en-US"/>
        </a:p>
      </dgm:t>
    </dgm:pt>
    <dgm:pt modelId="{CEEE0E40-9781-4C88-9E5B-84BEC40B8179}" type="parTrans" cxnId="{4DC70776-807D-4A7C-B924-2CF85EBCE236}">
      <dgm:prSet/>
      <dgm:spPr/>
      <dgm:t>
        <a:bodyPr/>
        <a:lstStyle/>
        <a:p>
          <a:endParaRPr lang="en-US"/>
        </a:p>
      </dgm:t>
    </dgm:pt>
    <dgm:pt modelId="{355BE5B0-8893-4CDA-872B-9450601C5CA2}" type="sibTrans" cxnId="{4DC70776-807D-4A7C-B924-2CF85EBCE236}">
      <dgm:prSet/>
      <dgm:spPr/>
      <dgm:t>
        <a:bodyPr/>
        <a:lstStyle/>
        <a:p>
          <a:endParaRPr lang="en-US"/>
        </a:p>
      </dgm:t>
    </dgm:pt>
    <dgm:pt modelId="{0C76B488-1D67-45A3-9307-5F59B985E3B8}">
      <dgm:prSet/>
      <dgm:spPr/>
      <dgm:t>
        <a:bodyPr/>
        <a:lstStyle/>
        <a:p>
          <a:r>
            <a:rPr lang="en-IN"/>
            <a:t>The relay module is working as with respect to the inputs.</a:t>
          </a:r>
          <a:endParaRPr lang="en-US"/>
        </a:p>
      </dgm:t>
    </dgm:pt>
    <dgm:pt modelId="{2866D520-2794-4B1C-AAB6-B616F28F52A9}" type="parTrans" cxnId="{829FE75A-CFDB-4598-ACFD-AD9A864AE6FE}">
      <dgm:prSet/>
      <dgm:spPr/>
      <dgm:t>
        <a:bodyPr/>
        <a:lstStyle/>
        <a:p>
          <a:endParaRPr lang="en-US"/>
        </a:p>
      </dgm:t>
    </dgm:pt>
    <dgm:pt modelId="{C824497E-D5EF-46BE-82F9-7E06BD5E5864}" type="sibTrans" cxnId="{829FE75A-CFDB-4598-ACFD-AD9A864AE6FE}">
      <dgm:prSet/>
      <dgm:spPr/>
      <dgm:t>
        <a:bodyPr/>
        <a:lstStyle/>
        <a:p>
          <a:endParaRPr lang="en-US"/>
        </a:p>
      </dgm:t>
    </dgm:pt>
    <dgm:pt modelId="{22397B30-BBCA-468E-88DD-12C62B7B3D39}" type="pres">
      <dgm:prSet presAssocID="{AC4E5381-7477-42B7-AB6A-8625F8990784}" presName="root" presStyleCnt="0">
        <dgm:presLayoutVars>
          <dgm:dir/>
          <dgm:resizeHandles val="exact"/>
        </dgm:presLayoutVars>
      </dgm:prSet>
      <dgm:spPr/>
    </dgm:pt>
    <dgm:pt modelId="{F1A48ECA-5775-4C79-8097-E739D2F63930}" type="pres">
      <dgm:prSet presAssocID="{AC4E5381-7477-42B7-AB6A-8625F8990784}" presName="container" presStyleCnt="0">
        <dgm:presLayoutVars>
          <dgm:dir/>
          <dgm:resizeHandles val="exact"/>
        </dgm:presLayoutVars>
      </dgm:prSet>
      <dgm:spPr/>
    </dgm:pt>
    <dgm:pt modelId="{98C0BE0D-4B8E-4209-9DD3-700D741E786B}" type="pres">
      <dgm:prSet presAssocID="{BEA21448-CD15-4347-99C0-939B38554AB2}" presName="compNode" presStyleCnt="0"/>
      <dgm:spPr/>
    </dgm:pt>
    <dgm:pt modelId="{D9FB57BD-12C7-448E-A7C1-FC29705CA9A9}" type="pres">
      <dgm:prSet presAssocID="{BEA21448-CD15-4347-99C0-939B38554AB2}" presName="iconBgRect" presStyleLbl="bgShp" presStyleIdx="0" presStyleCnt="5"/>
      <dgm:spPr/>
    </dgm:pt>
    <dgm:pt modelId="{F111F693-F127-4B80-BAB8-5745214413D7}" type="pres">
      <dgm:prSet presAssocID="{BEA21448-CD15-4347-99C0-939B38554A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85A8016-9184-4AFA-BEC2-EF20F7F18958}" type="pres">
      <dgm:prSet presAssocID="{BEA21448-CD15-4347-99C0-939B38554AB2}" presName="spaceRect" presStyleCnt="0"/>
      <dgm:spPr/>
    </dgm:pt>
    <dgm:pt modelId="{C972C1D8-42B1-478B-A537-0BD7F910E6F1}" type="pres">
      <dgm:prSet presAssocID="{BEA21448-CD15-4347-99C0-939B38554AB2}" presName="textRect" presStyleLbl="revTx" presStyleIdx="0" presStyleCnt="5">
        <dgm:presLayoutVars>
          <dgm:chMax val="1"/>
          <dgm:chPref val="1"/>
        </dgm:presLayoutVars>
      </dgm:prSet>
      <dgm:spPr/>
    </dgm:pt>
    <dgm:pt modelId="{05A2D022-6CB9-451F-AA77-BDD240EF2184}" type="pres">
      <dgm:prSet presAssocID="{48456CB1-F3DF-49F5-A87D-1BE7AEB9A7B1}" presName="sibTrans" presStyleLbl="sibTrans2D1" presStyleIdx="0" presStyleCnt="0"/>
      <dgm:spPr/>
    </dgm:pt>
    <dgm:pt modelId="{724588D4-9A29-4B6D-9561-F2D47C11F84A}" type="pres">
      <dgm:prSet presAssocID="{2028BCD0-CAC4-418A-84C8-90E9AA34C389}" presName="compNode" presStyleCnt="0"/>
      <dgm:spPr/>
    </dgm:pt>
    <dgm:pt modelId="{6FD3FC04-FB01-4B2A-9A56-CB3ADC078887}" type="pres">
      <dgm:prSet presAssocID="{2028BCD0-CAC4-418A-84C8-90E9AA34C389}" presName="iconBgRect" presStyleLbl="bgShp" presStyleIdx="1" presStyleCnt="5"/>
      <dgm:spPr/>
    </dgm:pt>
    <dgm:pt modelId="{52275873-6AC8-477D-9FA1-D8285AC41AC3}" type="pres">
      <dgm:prSet presAssocID="{2028BCD0-CAC4-418A-84C8-90E9AA34C38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C349B609-E2D4-43B3-BB2C-1EDD4A467497}" type="pres">
      <dgm:prSet presAssocID="{2028BCD0-CAC4-418A-84C8-90E9AA34C389}" presName="spaceRect" presStyleCnt="0"/>
      <dgm:spPr/>
    </dgm:pt>
    <dgm:pt modelId="{4B0B22C1-BE51-4F9C-86A3-5580D7B9AA91}" type="pres">
      <dgm:prSet presAssocID="{2028BCD0-CAC4-418A-84C8-90E9AA34C389}" presName="textRect" presStyleLbl="revTx" presStyleIdx="1" presStyleCnt="5">
        <dgm:presLayoutVars>
          <dgm:chMax val="1"/>
          <dgm:chPref val="1"/>
        </dgm:presLayoutVars>
      </dgm:prSet>
      <dgm:spPr/>
    </dgm:pt>
    <dgm:pt modelId="{B19B227E-6797-4AB8-852D-3480F36BF85B}" type="pres">
      <dgm:prSet presAssocID="{76AAFBCC-A87F-45F9-9F2E-199CB9832E9E}" presName="sibTrans" presStyleLbl="sibTrans2D1" presStyleIdx="0" presStyleCnt="0"/>
      <dgm:spPr/>
    </dgm:pt>
    <dgm:pt modelId="{222A4647-671C-4D29-A9F5-7088439F9879}" type="pres">
      <dgm:prSet presAssocID="{F8AA8373-C0B9-4E3E-AE79-1EF24761BA53}" presName="compNode" presStyleCnt="0"/>
      <dgm:spPr/>
    </dgm:pt>
    <dgm:pt modelId="{1E209C6A-36D1-4B3E-A25D-0E81792DF943}" type="pres">
      <dgm:prSet presAssocID="{F8AA8373-C0B9-4E3E-AE79-1EF24761BA53}" presName="iconBgRect" presStyleLbl="bgShp" presStyleIdx="2" presStyleCnt="5"/>
      <dgm:spPr/>
    </dgm:pt>
    <dgm:pt modelId="{273E5EF1-AB49-456C-A5E9-0DF42B26F7E7}" type="pres">
      <dgm:prSet presAssocID="{F8AA8373-C0B9-4E3E-AE79-1EF24761BA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40E2C56-3812-42C3-B337-A93C918B3014}" type="pres">
      <dgm:prSet presAssocID="{F8AA8373-C0B9-4E3E-AE79-1EF24761BA53}" presName="spaceRect" presStyleCnt="0"/>
      <dgm:spPr/>
    </dgm:pt>
    <dgm:pt modelId="{84980585-87EA-4EDA-8F53-ADD926790515}" type="pres">
      <dgm:prSet presAssocID="{F8AA8373-C0B9-4E3E-AE79-1EF24761BA53}" presName="textRect" presStyleLbl="revTx" presStyleIdx="2" presStyleCnt="5">
        <dgm:presLayoutVars>
          <dgm:chMax val="1"/>
          <dgm:chPref val="1"/>
        </dgm:presLayoutVars>
      </dgm:prSet>
      <dgm:spPr/>
    </dgm:pt>
    <dgm:pt modelId="{0CAD404A-67C0-46FA-8EA6-1AB9B9352F5B}" type="pres">
      <dgm:prSet presAssocID="{25F77336-3141-49AE-A0EF-03C72619A564}" presName="sibTrans" presStyleLbl="sibTrans2D1" presStyleIdx="0" presStyleCnt="0"/>
      <dgm:spPr/>
    </dgm:pt>
    <dgm:pt modelId="{66B24D13-C10B-447A-9AD3-3D7903E44A4D}" type="pres">
      <dgm:prSet presAssocID="{D7976F3C-7420-4AA6-9B23-D6140273D689}" presName="compNode" presStyleCnt="0"/>
      <dgm:spPr/>
    </dgm:pt>
    <dgm:pt modelId="{87190274-C69D-43CF-8EB5-DF0731090F48}" type="pres">
      <dgm:prSet presAssocID="{D7976F3C-7420-4AA6-9B23-D6140273D689}" presName="iconBgRect" presStyleLbl="bgShp" presStyleIdx="3" presStyleCnt="5"/>
      <dgm:spPr/>
    </dgm:pt>
    <dgm:pt modelId="{C9D857C4-BE2B-4E49-83AA-6AA0A765BE07}" type="pres">
      <dgm:prSet presAssocID="{D7976F3C-7420-4AA6-9B23-D6140273D68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F29EFB6E-F40E-4CDC-B49C-A966382F712F}" type="pres">
      <dgm:prSet presAssocID="{D7976F3C-7420-4AA6-9B23-D6140273D689}" presName="spaceRect" presStyleCnt="0"/>
      <dgm:spPr/>
    </dgm:pt>
    <dgm:pt modelId="{49194B87-910B-4B2C-A899-446F80A9601B}" type="pres">
      <dgm:prSet presAssocID="{D7976F3C-7420-4AA6-9B23-D6140273D689}" presName="textRect" presStyleLbl="revTx" presStyleIdx="3" presStyleCnt="5">
        <dgm:presLayoutVars>
          <dgm:chMax val="1"/>
          <dgm:chPref val="1"/>
        </dgm:presLayoutVars>
      </dgm:prSet>
      <dgm:spPr/>
    </dgm:pt>
    <dgm:pt modelId="{65A6DB16-D367-4916-BE03-3CCE1D905F43}" type="pres">
      <dgm:prSet presAssocID="{355BE5B0-8893-4CDA-872B-9450601C5CA2}" presName="sibTrans" presStyleLbl="sibTrans2D1" presStyleIdx="0" presStyleCnt="0"/>
      <dgm:spPr/>
    </dgm:pt>
    <dgm:pt modelId="{B32060A1-FF5F-467A-BDFE-91210D8AC00C}" type="pres">
      <dgm:prSet presAssocID="{0C76B488-1D67-45A3-9307-5F59B985E3B8}" presName="compNode" presStyleCnt="0"/>
      <dgm:spPr/>
    </dgm:pt>
    <dgm:pt modelId="{E06F8AB9-0616-43FF-BAAD-A5522BFADBD3}" type="pres">
      <dgm:prSet presAssocID="{0C76B488-1D67-45A3-9307-5F59B985E3B8}" presName="iconBgRect" presStyleLbl="bgShp" presStyleIdx="4" presStyleCnt="5"/>
      <dgm:spPr/>
    </dgm:pt>
    <dgm:pt modelId="{754E68DB-53D5-4C14-AA4F-09BEEA2D8199}" type="pres">
      <dgm:prSet presAssocID="{0C76B488-1D67-45A3-9307-5F59B985E3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larPanels"/>
        </a:ext>
      </dgm:extLst>
    </dgm:pt>
    <dgm:pt modelId="{9352A497-EF33-41D3-9DED-0D197798C151}" type="pres">
      <dgm:prSet presAssocID="{0C76B488-1D67-45A3-9307-5F59B985E3B8}" presName="spaceRect" presStyleCnt="0"/>
      <dgm:spPr/>
    </dgm:pt>
    <dgm:pt modelId="{439AF291-DB06-47B0-9358-559F1444BE08}" type="pres">
      <dgm:prSet presAssocID="{0C76B488-1D67-45A3-9307-5F59B985E3B8}" presName="textRect" presStyleLbl="revTx" presStyleIdx="4" presStyleCnt="5">
        <dgm:presLayoutVars>
          <dgm:chMax val="1"/>
          <dgm:chPref val="1"/>
        </dgm:presLayoutVars>
      </dgm:prSet>
      <dgm:spPr/>
    </dgm:pt>
  </dgm:ptLst>
  <dgm:cxnLst>
    <dgm:cxn modelId="{D2C19600-947A-4C7A-8D5B-6F78A712A501}" type="presOf" srcId="{BEA21448-CD15-4347-99C0-939B38554AB2}" destId="{C972C1D8-42B1-478B-A537-0BD7F910E6F1}" srcOrd="0" destOrd="0" presId="urn:microsoft.com/office/officeart/2018/2/layout/IconCircleList"/>
    <dgm:cxn modelId="{9ED46F1C-6DB8-402C-8D17-05A89F628519}" type="presOf" srcId="{76AAFBCC-A87F-45F9-9F2E-199CB9832E9E}" destId="{B19B227E-6797-4AB8-852D-3480F36BF85B}" srcOrd="0" destOrd="0" presId="urn:microsoft.com/office/officeart/2018/2/layout/IconCircleList"/>
    <dgm:cxn modelId="{E081782C-55D2-4316-9AA3-549608EE9392}" type="presOf" srcId="{355BE5B0-8893-4CDA-872B-9450601C5CA2}" destId="{65A6DB16-D367-4916-BE03-3CCE1D905F43}" srcOrd="0" destOrd="0" presId="urn:microsoft.com/office/officeart/2018/2/layout/IconCircleList"/>
    <dgm:cxn modelId="{82FD1B34-A3E2-49A1-9377-23B0FA71142B}" type="presOf" srcId="{48456CB1-F3DF-49F5-A87D-1BE7AEB9A7B1}" destId="{05A2D022-6CB9-451F-AA77-BDD240EF2184}" srcOrd="0" destOrd="0" presId="urn:microsoft.com/office/officeart/2018/2/layout/IconCircleList"/>
    <dgm:cxn modelId="{27578E5F-3C25-4EFB-B9E9-02B140E5D8BE}" type="presOf" srcId="{25F77336-3141-49AE-A0EF-03C72619A564}" destId="{0CAD404A-67C0-46FA-8EA6-1AB9B9352F5B}" srcOrd="0" destOrd="0" presId="urn:microsoft.com/office/officeart/2018/2/layout/IconCircleList"/>
    <dgm:cxn modelId="{48EE5765-9D76-41DD-971D-ED5487B1E5EE}" srcId="{AC4E5381-7477-42B7-AB6A-8625F8990784}" destId="{F8AA8373-C0B9-4E3E-AE79-1EF24761BA53}" srcOrd="2" destOrd="0" parTransId="{CF4460F1-21C9-4023-89B7-84A3A3A3B509}" sibTransId="{25F77336-3141-49AE-A0EF-03C72619A564}"/>
    <dgm:cxn modelId="{19985D4A-6A58-4191-B220-B1B68CE8C2BD}" srcId="{AC4E5381-7477-42B7-AB6A-8625F8990784}" destId="{BEA21448-CD15-4347-99C0-939B38554AB2}" srcOrd="0" destOrd="0" parTransId="{E0FBB0B4-A19B-45C9-BD63-27140D169D2D}" sibTransId="{48456CB1-F3DF-49F5-A87D-1BE7AEB9A7B1}"/>
    <dgm:cxn modelId="{4DC70776-807D-4A7C-B924-2CF85EBCE236}" srcId="{AC4E5381-7477-42B7-AB6A-8625F8990784}" destId="{D7976F3C-7420-4AA6-9B23-D6140273D689}" srcOrd="3" destOrd="0" parTransId="{CEEE0E40-9781-4C88-9E5B-84BEC40B8179}" sibTransId="{355BE5B0-8893-4CDA-872B-9450601C5CA2}"/>
    <dgm:cxn modelId="{2B777076-3D42-4179-B28D-422C433E2746}" srcId="{AC4E5381-7477-42B7-AB6A-8625F8990784}" destId="{2028BCD0-CAC4-418A-84C8-90E9AA34C389}" srcOrd="1" destOrd="0" parTransId="{FA806FFC-3BC4-454B-914E-48ADDBBF7010}" sibTransId="{76AAFBCC-A87F-45F9-9F2E-199CB9832E9E}"/>
    <dgm:cxn modelId="{829FE75A-CFDB-4598-ACFD-AD9A864AE6FE}" srcId="{AC4E5381-7477-42B7-AB6A-8625F8990784}" destId="{0C76B488-1D67-45A3-9307-5F59B985E3B8}" srcOrd="4" destOrd="0" parTransId="{2866D520-2794-4B1C-AAB6-B616F28F52A9}" sibTransId="{C824497E-D5EF-46BE-82F9-7E06BD5E5864}"/>
    <dgm:cxn modelId="{D76688B7-6FC6-4827-A9B4-C5A9EB3CE016}" type="presOf" srcId="{F8AA8373-C0B9-4E3E-AE79-1EF24761BA53}" destId="{84980585-87EA-4EDA-8F53-ADD926790515}" srcOrd="0" destOrd="0" presId="urn:microsoft.com/office/officeart/2018/2/layout/IconCircleList"/>
    <dgm:cxn modelId="{1790C3D5-4BBF-4FA0-902A-2E510763C822}" type="presOf" srcId="{D7976F3C-7420-4AA6-9B23-D6140273D689}" destId="{49194B87-910B-4B2C-A899-446F80A9601B}" srcOrd="0" destOrd="0" presId="urn:microsoft.com/office/officeart/2018/2/layout/IconCircleList"/>
    <dgm:cxn modelId="{8CCE21DD-D406-444F-B0B3-83406E97C4D3}" type="presOf" srcId="{AC4E5381-7477-42B7-AB6A-8625F8990784}" destId="{22397B30-BBCA-468E-88DD-12C62B7B3D39}" srcOrd="0" destOrd="0" presId="urn:microsoft.com/office/officeart/2018/2/layout/IconCircleList"/>
    <dgm:cxn modelId="{835B8DF2-28E1-468E-926B-1AE05513E3E1}" type="presOf" srcId="{0C76B488-1D67-45A3-9307-5F59B985E3B8}" destId="{439AF291-DB06-47B0-9358-559F1444BE08}" srcOrd="0" destOrd="0" presId="urn:microsoft.com/office/officeart/2018/2/layout/IconCircleList"/>
    <dgm:cxn modelId="{F82819F6-4E58-412F-828A-91560C759854}" type="presOf" srcId="{2028BCD0-CAC4-418A-84C8-90E9AA34C389}" destId="{4B0B22C1-BE51-4F9C-86A3-5580D7B9AA91}" srcOrd="0" destOrd="0" presId="urn:microsoft.com/office/officeart/2018/2/layout/IconCircleList"/>
    <dgm:cxn modelId="{62D80647-1DA0-4A41-BBBA-418F9B52C802}" type="presParOf" srcId="{22397B30-BBCA-468E-88DD-12C62B7B3D39}" destId="{F1A48ECA-5775-4C79-8097-E739D2F63930}" srcOrd="0" destOrd="0" presId="urn:microsoft.com/office/officeart/2018/2/layout/IconCircleList"/>
    <dgm:cxn modelId="{F9974C8A-1BAA-4A63-A791-ED90984D9F21}" type="presParOf" srcId="{F1A48ECA-5775-4C79-8097-E739D2F63930}" destId="{98C0BE0D-4B8E-4209-9DD3-700D741E786B}" srcOrd="0" destOrd="0" presId="urn:microsoft.com/office/officeart/2018/2/layout/IconCircleList"/>
    <dgm:cxn modelId="{6AAFBC1D-798E-42BF-B2A0-5003AF537D67}" type="presParOf" srcId="{98C0BE0D-4B8E-4209-9DD3-700D741E786B}" destId="{D9FB57BD-12C7-448E-A7C1-FC29705CA9A9}" srcOrd="0" destOrd="0" presId="urn:microsoft.com/office/officeart/2018/2/layout/IconCircleList"/>
    <dgm:cxn modelId="{7FFD79BB-36C5-46F8-BE12-BF4F3418EAB7}" type="presParOf" srcId="{98C0BE0D-4B8E-4209-9DD3-700D741E786B}" destId="{F111F693-F127-4B80-BAB8-5745214413D7}" srcOrd="1" destOrd="0" presId="urn:microsoft.com/office/officeart/2018/2/layout/IconCircleList"/>
    <dgm:cxn modelId="{90E4DEB5-A55B-43EA-A45F-02252C989369}" type="presParOf" srcId="{98C0BE0D-4B8E-4209-9DD3-700D741E786B}" destId="{785A8016-9184-4AFA-BEC2-EF20F7F18958}" srcOrd="2" destOrd="0" presId="urn:microsoft.com/office/officeart/2018/2/layout/IconCircleList"/>
    <dgm:cxn modelId="{0021F092-7679-4870-94F3-D78963A1D42D}" type="presParOf" srcId="{98C0BE0D-4B8E-4209-9DD3-700D741E786B}" destId="{C972C1D8-42B1-478B-A537-0BD7F910E6F1}" srcOrd="3" destOrd="0" presId="urn:microsoft.com/office/officeart/2018/2/layout/IconCircleList"/>
    <dgm:cxn modelId="{FFF066E2-B924-49D0-B4DF-4871D5938D8C}" type="presParOf" srcId="{F1A48ECA-5775-4C79-8097-E739D2F63930}" destId="{05A2D022-6CB9-451F-AA77-BDD240EF2184}" srcOrd="1" destOrd="0" presId="urn:microsoft.com/office/officeart/2018/2/layout/IconCircleList"/>
    <dgm:cxn modelId="{7FAAD2B9-7866-4A04-B893-71ACDFE582D2}" type="presParOf" srcId="{F1A48ECA-5775-4C79-8097-E739D2F63930}" destId="{724588D4-9A29-4B6D-9561-F2D47C11F84A}" srcOrd="2" destOrd="0" presId="urn:microsoft.com/office/officeart/2018/2/layout/IconCircleList"/>
    <dgm:cxn modelId="{7F936C8A-67E4-426D-80A9-D9A6BA63B27A}" type="presParOf" srcId="{724588D4-9A29-4B6D-9561-F2D47C11F84A}" destId="{6FD3FC04-FB01-4B2A-9A56-CB3ADC078887}" srcOrd="0" destOrd="0" presId="urn:microsoft.com/office/officeart/2018/2/layout/IconCircleList"/>
    <dgm:cxn modelId="{1F0F7625-6957-4379-AD35-07E56B1BE3F3}" type="presParOf" srcId="{724588D4-9A29-4B6D-9561-F2D47C11F84A}" destId="{52275873-6AC8-477D-9FA1-D8285AC41AC3}" srcOrd="1" destOrd="0" presId="urn:microsoft.com/office/officeart/2018/2/layout/IconCircleList"/>
    <dgm:cxn modelId="{EB50EE9B-978E-4EF3-ADC7-DBA9869C4090}" type="presParOf" srcId="{724588D4-9A29-4B6D-9561-F2D47C11F84A}" destId="{C349B609-E2D4-43B3-BB2C-1EDD4A467497}" srcOrd="2" destOrd="0" presId="urn:microsoft.com/office/officeart/2018/2/layout/IconCircleList"/>
    <dgm:cxn modelId="{C3F45E4A-0901-4A9B-946F-F970DE1A97FA}" type="presParOf" srcId="{724588D4-9A29-4B6D-9561-F2D47C11F84A}" destId="{4B0B22C1-BE51-4F9C-86A3-5580D7B9AA91}" srcOrd="3" destOrd="0" presId="urn:microsoft.com/office/officeart/2018/2/layout/IconCircleList"/>
    <dgm:cxn modelId="{937CB315-E688-4D58-BACB-CB493656E78C}" type="presParOf" srcId="{F1A48ECA-5775-4C79-8097-E739D2F63930}" destId="{B19B227E-6797-4AB8-852D-3480F36BF85B}" srcOrd="3" destOrd="0" presId="urn:microsoft.com/office/officeart/2018/2/layout/IconCircleList"/>
    <dgm:cxn modelId="{6487C111-508E-4007-89B3-F9BDD498167D}" type="presParOf" srcId="{F1A48ECA-5775-4C79-8097-E739D2F63930}" destId="{222A4647-671C-4D29-A9F5-7088439F9879}" srcOrd="4" destOrd="0" presId="urn:microsoft.com/office/officeart/2018/2/layout/IconCircleList"/>
    <dgm:cxn modelId="{6523A42A-ED28-421E-8B9E-807BC1F891B2}" type="presParOf" srcId="{222A4647-671C-4D29-A9F5-7088439F9879}" destId="{1E209C6A-36D1-4B3E-A25D-0E81792DF943}" srcOrd="0" destOrd="0" presId="urn:microsoft.com/office/officeart/2018/2/layout/IconCircleList"/>
    <dgm:cxn modelId="{C0FA16C1-3AA5-4414-AA8E-73E22783FFAC}" type="presParOf" srcId="{222A4647-671C-4D29-A9F5-7088439F9879}" destId="{273E5EF1-AB49-456C-A5E9-0DF42B26F7E7}" srcOrd="1" destOrd="0" presId="urn:microsoft.com/office/officeart/2018/2/layout/IconCircleList"/>
    <dgm:cxn modelId="{BC5AA93C-ABDF-427F-A5DC-94EAF4BA0303}" type="presParOf" srcId="{222A4647-671C-4D29-A9F5-7088439F9879}" destId="{440E2C56-3812-42C3-B337-A93C918B3014}" srcOrd="2" destOrd="0" presId="urn:microsoft.com/office/officeart/2018/2/layout/IconCircleList"/>
    <dgm:cxn modelId="{F8628472-33A2-4BDD-9ED7-AE680D2B6579}" type="presParOf" srcId="{222A4647-671C-4D29-A9F5-7088439F9879}" destId="{84980585-87EA-4EDA-8F53-ADD926790515}" srcOrd="3" destOrd="0" presId="urn:microsoft.com/office/officeart/2018/2/layout/IconCircleList"/>
    <dgm:cxn modelId="{6247F301-EBB4-46BF-B91F-879E1081971E}" type="presParOf" srcId="{F1A48ECA-5775-4C79-8097-E739D2F63930}" destId="{0CAD404A-67C0-46FA-8EA6-1AB9B9352F5B}" srcOrd="5" destOrd="0" presId="urn:microsoft.com/office/officeart/2018/2/layout/IconCircleList"/>
    <dgm:cxn modelId="{F052AE7A-EB16-48E3-9525-1870072EE8AC}" type="presParOf" srcId="{F1A48ECA-5775-4C79-8097-E739D2F63930}" destId="{66B24D13-C10B-447A-9AD3-3D7903E44A4D}" srcOrd="6" destOrd="0" presId="urn:microsoft.com/office/officeart/2018/2/layout/IconCircleList"/>
    <dgm:cxn modelId="{0DD6C1C9-6AD9-459A-88A4-7A47AD579F7E}" type="presParOf" srcId="{66B24D13-C10B-447A-9AD3-3D7903E44A4D}" destId="{87190274-C69D-43CF-8EB5-DF0731090F48}" srcOrd="0" destOrd="0" presId="urn:microsoft.com/office/officeart/2018/2/layout/IconCircleList"/>
    <dgm:cxn modelId="{EE977956-0DC1-40CA-9ADE-A5FA07E7983F}" type="presParOf" srcId="{66B24D13-C10B-447A-9AD3-3D7903E44A4D}" destId="{C9D857C4-BE2B-4E49-83AA-6AA0A765BE07}" srcOrd="1" destOrd="0" presId="urn:microsoft.com/office/officeart/2018/2/layout/IconCircleList"/>
    <dgm:cxn modelId="{2EB77F9B-F54C-4B0A-8EA7-B434673EF171}" type="presParOf" srcId="{66B24D13-C10B-447A-9AD3-3D7903E44A4D}" destId="{F29EFB6E-F40E-4CDC-B49C-A966382F712F}" srcOrd="2" destOrd="0" presId="urn:microsoft.com/office/officeart/2018/2/layout/IconCircleList"/>
    <dgm:cxn modelId="{E7F2D2EF-68E3-422B-97B1-D46D6787B779}" type="presParOf" srcId="{66B24D13-C10B-447A-9AD3-3D7903E44A4D}" destId="{49194B87-910B-4B2C-A899-446F80A9601B}" srcOrd="3" destOrd="0" presId="urn:microsoft.com/office/officeart/2018/2/layout/IconCircleList"/>
    <dgm:cxn modelId="{608A4F4F-912D-4A94-8CC2-183CE2DF169C}" type="presParOf" srcId="{F1A48ECA-5775-4C79-8097-E739D2F63930}" destId="{65A6DB16-D367-4916-BE03-3CCE1D905F43}" srcOrd="7" destOrd="0" presId="urn:microsoft.com/office/officeart/2018/2/layout/IconCircleList"/>
    <dgm:cxn modelId="{203069D9-8C4B-4DBE-A3DA-E2EAAD274C1F}" type="presParOf" srcId="{F1A48ECA-5775-4C79-8097-E739D2F63930}" destId="{B32060A1-FF5F-467A-BDFE-91210D8AC00C}" srcOrd="8" destOrd="0" presId="urn:microsoft.com/office/officeart/2018/2/layout/IconCircleList"/>
    <dgm:cxn modelId="{C66CEFC3-FE7A-4D6D-9240-854EF0AF6B4F}" type="presParOf" srcId="{B32060A1-FF5F-467A-BDFE-91210D8AC00C}" destId="{E06F8AB9-0616-43FF-BAAD-A5522BFADBD3}" srcOrd="0" destOrd="0" presId="urn:microsoft.com/office/officeart/2018/2/layout/IconCircleList"/>
    <dgm:cxn modelId="{D0D48947-6CA4-49A0-8D84-846F84B33D87}" type="presParOf" srcId="{B32060A1-FF5F-467A-BDFE-91210D8AC00C}" destId="{754E68DB-53D5-4C14-AA4F-09BEEA2D8199}" srcOrd="1" destOrd="0" presId="urn:microsoft.com/office/officeart/2018/2/layout/IconCircleList"/>
    <dgm:cxn modelId="{9A5D1997-A846-4613-9523-7F8D7EDDD71D}" type="presParOf" srcId="{B32060A1-FF5F-467A-BDFE-91210D8AC00C}" destId="{9352A497-EF33-41D3-9DED-0D197798C151}" srcOrd="2" destOrd="0" presId="urn:microsoft.com/office/officeart/2018/2/layout/IconCircleList"/>
    <dgm:cxn modelId="{DB4CAD51-D570-4055-97FA-CFC4E3E7FC59}" type="presParOf" srcId="{B32060A1-FF5F-467A-BDFE-91210D8AC00C}" destId="{439AF291-DB06-47B0-9358-559F1444BE0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AB48F-3E23-4437-9A9F-C00D19BD0140}">
      <dsp:nvSpPr>
        <dsp:cNvPr id="0" name=""/>
        <dsp:cNvSpPr/>
      </dsp:nvSpPr>
      <dsp:spPr>
        <a:xfrm>
          <a:off x="0" y="659766"/>
          <a:ext cx="10515600" cy="4767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The importance of a battery cooling system in electric vehicles cannot be overstated. Here are some of the reasons why it is essential:</a:t>
          </a:r>
        </a:p>
      </dsp:txBody>
      <dsp:txXfrm>
        <a:off x="23271" y="683037"/>
        <a:ext cx="10469058" cy="430159"/>
      </dsp:txXfrm>
    </dsp:sp>
    <dsp:sp modelId="{21D26253-87F5-4530-B847-6B70A27C941C}">
      <dsp:nvSpPr>
        <dsp:cNvPr id="0" name=""/>
        <dsp:cNvSpPr/>
      </dsp:nvSpPr>
      <dsp:spPr>
        <a:xfrm>
          <a:off x="0" y="1171028"/>
          <a:ext cx="10515600" cy="476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Battery Life:  A battery cooling system helps to extend the life of the battery. When the battery is exposed to high temperatures, it can cause the cells to degrade more quickly. A cooling system ensures that the battery remains at a stable temperature, reducing the rate of degradation.</a:t>
          </a:r>
        </a:p>
      </dsp:txBody>
      <dsp:txXfrm>
        <a:off x="23271" y="1194299"/>
        <a:ext cx="10469058" cy="430159"/>
      </dsp:txXfrm>
    </dsp:sp>
    <dsp:sp modelId="{22F663F6-A9E4-4229-8E47-E27B55EA8948}">
      <dsp:nvSpPr>
        <dsp:cNvPr id="0" name=""/>
        <dsp:cNvSpPr/>
      </dsp:nvSpPr>
      <dsp:spPr>
        <a:xfrm>
          <a:off x="0" y="1682290"/>
          <a:ext cx="10515600" cy="47670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Performance:  The performance of the battery is affected by temperature. When the battery is too hot or too cold, it can cause a reduction in the power output, making it difficult to start the vehicle. A cooling system helps to maintain the optimal temperature range, ensuring consistent power output and better vehicle performance.</a:t>
          </a:r>
        </a:p>
      </dsp:txBody>
      <dsp:txXfrm>
        <a:off x="23271" y="1705561"/>
        <a:ext cx="10469058" cy="430159"/>
      </dsp:txXfrm>
    </dsp:sp>
    <dsp:sp modelId="{36898AB7-FA71-4086-A411-FBCEEDA8ECAD}">
      <dsp:nvSpPr>
        <dsp:cNvPr id="0" name=""/>
        <dsp:cNvSpPr/>
      </dsp:nvSpPr>
      <dsp:spPr>
        <a:xfrm>
          <a:off x="0" y="2193552"/>
          <a:ext cx="10515600" cy="4767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Safety:  Lithium-ion batteries used in electric vehicles can catch fire if they are exposed to high temperatures or if there is a thermal runaway event. A cooling</a:t>
          </a:r>
        </a:p>
      </dsp:txBody>
      <dsp:txXfrm>
        <a:off x="23271" y="2216823"/>
        <a:ext cx="10469058" cy="430159"/>
      </dsp:txXfrm>
    </dsp:sp>
    <dsp:sp modelId="{DA53FC98-5B31-4EEB-BB84-B5BF6973B0AA}">
      <dsp:nvSpPr>
        <dsp:cNvPr id="0" name=""/>
        <dsp:cNvSpPr/>
      </dsp:nvSpPr>
      <dsp:spPr>
        <a:xfrm>
          <a:off x="0" y="2704813"/>
          <a:ext cx="10515600" cy="47670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system helps to prevent such events by keeping the battery at a stable temperature and preventing the cells from overheating.</a:t>
          </a:r>
        </a:p>
      </dsp:txBody>
      <dsp:txXfrm>
        <a:off x="23271" y="2728084"/>
        <a:ext cx="10469058" cy="430159"/>
      </dsp:txXfrm>
    </dsp:sp>
    <dsp:sp modelId="{29322ABF-AA8A-4A7E-8C69-C0EAF61D005F}">
      <dsp:nvSpPr>
        <dsp:cNvPr id="0" name=""/>
        <dsp:cNvSpPr/>
      </dsp:nvSpPr>
      <dsp:spPr>
        <a:xfrm>
          <a:off x="0" y="3216075"/>
          <a:ext cx="10515600" cy="4767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Range:  The range of an electric vehicle is directly related to the battery's performance. By maintaining the battery at an optimal temperature range, a cooling system helps to improve the battery's efficiency, allowing the vehicle to travel further on a single charge.</a:t>
          </a:r>
        </a:p>
      </dsp:txBody>
      <dsp:txXfrm>
        <a:off x="23271" y="3239346"/>
        <a:ext cx="10469058" cy="430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65361-A110-41C8-9948-56E8CBE6ACBB}">
      <dsp:nvSpPr>
        <dsp:cNvPr id="0" name=""/>
        <dsp:cNvSpPr/>
      </dsp:nvSpPr>
      <dsp:spPr>
        <a:xfrm>
          <a:off x="0" y="583747"/>
          <a:ext cx="6253721"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NODE MCU</a:t>
          </a:r>
        </a:p>
      </dsp:txBody>
      <dsp:txXfrm>
        <a:off x="24588" y="608335"/>
        <a:ext cx="6204545" cy="454509"/>
      </dsp:txXfrm>
    </dsp:sp>
    <dsp:sp modelId="{687EA734-1E15-46E1-BA13-0DB171924B6A}">
      <dsp:nvSpPr>
        <dsp:cNvPr id="0" name=""/>
        <dsp:cNvSpPr/>
      </dsp:nvSpPr>
      <dsp:spPr>
        <a:xfrm>
          <a:off x="0" y="1147912"/>
          <a:ext cx="6253721" cy="503685"/>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Liquid crystal display (LCD):</a:t>
          </a:r>
        </a:p>
      </dsp:txBody>
      <dsp:txXfrm>
        <a:off x="24588" y="1172500"/>
        <a:ext cx="6204545" cy="454509"/>
      </dsp:txXfrm>
    </dsp:sp>
    <dsp:sp modelId="{A2C5D3D1-B530-4227-A5F5-2AD30E065306}">
      <dsp:nvSpPr>
        <dsp:cNvPr id="0" name=""/>
        <dsp:cNvSpPr/>
      </dsp:nvSpPr>
      <dsp:spPr>
        <a:xfrm>
          <a:off x="0" y="1712077"/>
          <a:ext cx="6253721" cy="50368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BUZZER:</a:t>
          </a:r>
        </a:p>
      </dsp:txBody>
      <dsp:txXfrm>
        <a:off x="24588" y="1736665"/>
        <a:ext cx="6204545" cy="454509"/>
      </dsp:txXfrm>
    </dsp:sp>
    <dsp:sp modelId="{193233AC-77F5-400C-B23E-C7DFBAA926F7}">
      <dsp:nvSpPr>
        <dsp:cNvPr id="0" name=""/>
        <dsp:cNvSpPr/>
      </dsp:nvSpPr>
      <dsp:spPr>
        <a:xfrm>
          <a:off x="0" y="2276242"/>
          <a:ext cx="6253721" cy="50368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I2C MODULE:</a:t>
          </a:r>
        </a:p>
      </dsp:txBody>
      <dsp:txXfrm>
        <a:off x="24588" y="2300830"/>
        <a:ext cx="6204545" cy="454509"/>
      </dsp:txXfrm>
    </dsp:sp>
    <dsp:sp modelId="{313D9253-CCC5-45C3-A8BF-D0A3CAC7F47F}">
      <dsp:nvSpPr>
        <dsp:cNvPr id="0" name=""/>
        <dsp:cNvSpPr/>
      </dsp:nvSpPr>
      <dsp:spPr>
        <a:xfrm>
          <a:off x="0" y="2840407"/>
          <a:ext cx="6253721" cy="50368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MLX90614 Non-contact Infrared Temperature Sensor </a:t>
          </a:r>
        </a:p>
      </dsp:txBody>
      <dsp:txXfrm>
        <a:off x="24588" y="2864995"/>
        <a:ext cx="6204545" cy="454509"/>
      </dsp:txXfrm>
    </dsp:sp>
    <dsp:sp modelId="{A90228FB-CC14-4FD9-991C-26B53632760F}">
      <dsp:nvSpPr>
        <dsp:cNvPr id="0" name=""/>
        <dsp:cNvSpPr/>
      </dsp:nvSpPr>
      <dsp:spPr>
        <a:xfrm>
          <a:off x="0" y="3404572"/>
          <a:ext cx="6253721" cy="503685"/>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BT1-12V Lithium-ion Battery</a:t>
          </a:r>
          <a:endParaRPr lang="en-US" sz="2100" kern="1200"/>
        </a:p>
      </dsp:txBody>
      <dsp:txXfrm>
        <a:off x="24588" y="3429160"/>
        <a:ext cx="6204545" cy="454509"/>
      </dsp:txXfrm>
    </dsp:sp>
    <dsp:sp modelId="{8BAB6BA2-F46A-4B9A-93A5-CCE739A38B81}">
      <dsp:nvSpPr>
        <dsp:cNvPr id="0" name=""/>
        <dsp:cNvSpPr/>
      </dsp:nvSpPr>
      <dsp:spPr>
        <a:xfrm>
          <a:off x="0" y="3968737"/>
          <a:ext cx="6253721" cy="5036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IDE Arduino Software</a:t>
          </a:r>
          <a:endParaRPr lang="en-US" sz="2100" kern="1200"/>
        </a:p>
      </dsp:txBody>
      <dsp:txXfrm>
        <a:off x="24588" y="3993325"/>
        <a:ext cx="6204545" cy="45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95C09-9142-4AB5-9A73-72B88B886578}">
      <dsp:nvSpPr>
        <dsp:cNvPr id="0" name=""/>
        <dsp:cNvSpPr/>
      </dsp:nvSpPr>
      <dsp:spPr>
        <a:xfrm>
          <a:off x="0" y="99275"/>
          <a:ext cx="5157787"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It can be used to detect the temperature of the product and alert immediately</a:t>
          </a:r>
        </a:p>
      </dsp:txBody>
      <dsp:txXfrm>
        <a:off x="40962" y="140237"/>
        <a:ext cx="5075863" cy="757185"/>
      </dsp:txXfrm>
    </dsp:sp>
    <dsp:sp modelId="{FC66E0A9-5EBF-42D7-B5B8-E00DDAC0313E}">
      <dsp:nvSpPr>
        <dsp:cNvPr id="0" name=""/>
        <dsp:cNvSpPr/>
      </dsp:nvSpPr>
      <dsp:spPr>
        <a:xfrm>
          <a:off x="0" y="981584"/>
          <a:ext cx="5157787"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Existing Product: product developed  by automotive companies</a:t>
          </a:r>
        </a:p>
      </dsp:txBody>
      <dsp:txXfrm>
        <a:off x="40962" y="1022546"/>
        <a:ext cx="5075863" cy="757185"/>
      </dsp:txXfrm>
    </dsp:sp>
    <dsp:sp modelId="{865A3751-3100-4FA2-83D6-934595F0CBFF}">
      <dsp:nvSpPr>
        <dsp:cNvPr id="0" name=""/>
        <dsp:cNvSpPr/>
      </dsp:nvSpPr>
      <dsp:spPr>
        <a:xfrm>
          <a:off x="0" y="1863894"/>
          <a:ext cx="5157787"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MARKET AND TARGET CUSTOMERS: customers are automotive companies and individual passengers for building a cost free efficient product </a:t>
          </a:r>
        </a:p>
      </dsp:txBody>
      <dsp:txXfrm>
        <a:off x="40962" y="1904856"/>
        <a:ext cx="5075863" cy="757185"/>
      </dsp:txXfrm>
    </dsp:sp>
    <dsp:sp modelId="{13AD8C09-CE5F-4F37-A9C6-12EDD862E55A}">
      <dsp:nvSpPr>
        <dsp:cNvPr id="0" name=""/>
        <dsp:cNvSpPr/>
      </dsp:nvSpPr>
      <dsp:spPr>
        <a:xfrm>
          <a:off x="0" y="2746203"/>
          <a:ext cx="5157787" cy="8391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PRICE :we are designing a low cost </a:t>
          </a:r>
          <a:r>
            <a:rPr lang="en-US" sz="1500" i="1" kern="1200"/>
            <a:t>Thermal Management System For Electric Vehicles for user friendly and feasability</a:t>
          </a:r>
          <a:endParaRPr lang="en-US" sz="1500" kern="1200"/>
        </a:p>
      </dsp:txBody>
      <dsp:txXfrm>
        <a:off x="40962" y="2787165"/>
        <a:ext cx="5075863" cy="7571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F6F30-7639-4D37-807C-C529B12FCFDB}">
      <dsp:nvSpPr>
        <dsp:cNvPr id="0" name=""/>
        <dsp:cNvSpPr/>
      </dsp:nvSpPr>
      <dsp:spPr>
        <a:xfrm>
          <a:off x="0" y="4156"/>
          <a:ext cx="10515600" cy="8367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C93FF-434C-4D82-BB0E-7757C0761AFC}">
      <dsp:nvSpPr>
        <dsp:cNvPr id="0" name=""/>
        <dsp:cNvSpPr/>
      </dsp:nvSpPr>
      <dsp:spPr>
        <a:xfrm>
          <a:off x="253111" y="192421"/>
          <a:ext cx="460652" cy="460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28E88-1E0C-4F1A-88A2-337CDEA804BC}">
      <dsp:nvSpPr>
        <dsp:cNvPr id="0" name=""/>
        <dsp:cNvSpPr/>
      </dsp:nvSpPr>
      <dsp:spPr>
        <a:xfrm>
          <a:off x="966875" y="4156"/>
          <a:ext cx="9476253" cy="9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91" tIns="102391" rIns="102391" bIns="102391" numCol="1" spcCol="1270" anchor="ctr" anchorCtr="0">
          <a:noAutofit/>
        </a:bodyPr>
        <a:lstStyle/>
        <a:p>
          <a:pPr marL="0" lvl="0" indent="0" algn="l" defTabSz="622300">
            <a:lnSpc>
              <a:spcPct val="100000"/>
            </a:lnSpc>
            <a:spcBef>
              <a:spcPct val="0"/>
            </a:spcBef>
            <a:spcAft>
              <a:spcPct val="35000"/>
            </a:spcAft>
            <a:buNone/>
          </a:pPr>
          <a:r>
            <a:rPr lang="en-US" sz="1400" kern="1200"/>
            <a:t>From the result findings, the error between our calculated and experiment is about 2% error. This is because we expected the motor and other mechanical parts to be running smoothly. However the motor and the mechanical parts which are connected using strings has friction between both of them and some error in the timing of motor movement. Thus, the error of10% as calculated when we repeatedly collected the data for every opening and closing of the curtain. Expected Result = 100%</a:t>
          </a:r>
        </a:p>
      </dsp:txBody>
      <dsp:txXfrm>
        <a:off x="966875" y="4156"/>
        <a:ext cx="9476253" cy="967471"/>
      </dsp:txXfrm>
    </dsp:sp>
    <dsp:sp modelId="{2DD3B51F-9286-44BB-9113-7806CB293779}">
      <dsp:nvSpPr>
        <dsp:cNvPr id="0" name=""/>
        <dsp:cNvSpPr/>
      </dsp:nvSpPr>
      <dsp:spPr>
        <a:xfrm>
          <a:off x="0" y="1213495"/>
          <a:ext cx="10515600" cy="8367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E451F-A1A6-41AC-83B1-80474FBB4F92}">
      <dsp:nvSpPr>
        <dsp:cNvPr id="0" name=""/>
        <dsp:cNvSpPr/>
      </dsp:nvSpPr>
      <dsp:spPr>
        <a:xfrm>
          <a:off x="253111" y="1401760"/>
          <a:ext cx="460652" cy="460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8A2D1-36C0-49F3-A07D-771BCACC0377}">
      <dsp:nvSpPr>
        <dsp:cNvPr id="0" name=""/>
        <dsp:cNvSpPr/>
      </dsp:nvSpPr>
      <dsp:spPr>
        <a:xfrm>
          <a:off x="966875" y="1213495"/>
          <a:ext cx="9476253" cy="9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91" tIns="102391" rIns="102391" bIns="102391" numCol="1" spcCol="1270" anchor="ctr" anchorCtr="0">
          <a:noAutofit/>
        </a:bodyPr>
        <a:lstStyle/>
        <a:p>
          <a:pPr marL="0" lvl="0" indent="0" algn="l" defTabSz="622300">
            <a:lnSpc>
              <a:spcPct val="100000"/>
            </a:lnSpc>
            <a:spcBef>
              <a:spcPct val="0"/>
            </a:spcBef>
            <a:spcAft>
              <a:spcPct val="35000"/>
            </a:spcAft>
            <a:buNone/>
          </a:pPr>
          <a:r>
            <a:rPr lang="en-US" sz="1400" kern="1200"/>
            <a:t>Experiment Result = (10 − 1) / 10 × 100 = 90%100 – 90 = 10% error. The sensitivity of photo resistor sensor (LDR)had the sensitivity of 14Ω/nm during daytime, while 55Ω/nm during nighttime.</a:t>
          </a:r>
        </a:p>
      </dsp:txBody>
      <dsp:txXfrm>
        <a:off x="966875" y="1213495"/>
        <a:ext cx="9476253" cy="967471"/>
      </dsp:txXfrm>
    </dsp:sp>
    <dsp:sp modelId="{B6E38BDE-7EAF-4F3E-89A5-FCAC2BC96B8C}">
      <dsp:nvSpPr>
        <dsp:cNvPr id="0" name=""/>
        <dsp:cNvSpPr/>
      </dsp:nvSpPr>
      <dsp:spPr>
        <a:xfrm>
          <a:off x="0" y="2422834"/>
          <a:ext cx="10515600" cy="8367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FD9761-EDD6-4BA9-8F6A-C9A5018485F3}">
      <dsp:nvSpPr>
        <dsp:cNvPr id="0" name=""/>
        <dsp:cNvSpPr/>
      </dsp:nvSpPr>
      <dsp:spPr>
        <a:xfrm>
          <a:off x="253111" y="2611099"/>
          <a:ext cx="460652" cy="4602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8BD16-8247-498E-BD71-D29D67F7E52A}">
      <dsp:nvSpPr>
        <dsp:cNvPr id="0" name=""/>
        <dsp:cNvSpPr/>
      </dsp:nvSpPr>
      <dsp:spPr>
        <a:xfrm>
          <a:off x="966875" y="2422834"/>
          <a:ext cx="9476253" cy="9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91" tIns="102391" rIns="102391" bIns="102391" numCol="1" spcCol="1270" anchor="ctr" anchorCtr="0">
          <a:noAutofit/>
        </a:bodyPr>
        <a:lstStyle/>
        <a:p>
          <a:pPr marL="0" lvl="0" indent="0" algn="l" defTabSz="622300">
            <a:lnSpc>
              <a:spcPct val="100000"/>
            </a:lnSpc>
            <a:spcBef>
              <a:spcPct val="0"/>
            </a:spcBef>
            <a:spcAft>
              <a:spcPct val="35000"/>
            </a:spcAft>
            <a:buNone/>
          </a:pPr>
          <a:r>
            <a:rPr lang="en-US" sz="1400" kern="1200"/>
            <a:t>This is based on the photodiode specification. Different type of light sensor has different specifications. As for the one we used in this work it has sensitivity up to540 nm with light resistor of 8k-20k Ω while has a0.03MΩ of dark resistor.</a:t>
          </a:r>
        </a:p>
      </dsp:txBody>
      <dsp:txXfrm>
        <a:off x="966875" y="2422834"/>
        <a:ext cx="9476253" cy="967471"/>
      </dsp:txXfrm>
    </dsp:sp>
    <dsp:sp modelId="{83B38E18-6EE8-415B-9220-5FCC67917ED9}">
      <dsp:nvSpPr>
        <dsp:cNvPr id="0" name=""/>
        <dsp:cNvSpPr/>
      </dsp:nvSpPr>
      <dsp:spPr>
        <a:xfrm>
          <a:off x="0" y="3632173"/>
          <a:ext cx="10515600" cy="8367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9DA33-9D8C-4C2C-A124-B3A06DF28CA6}">
      <dsp:nvSpPr>
        <dsp:cNvPr id="0" name=""/>
        <dsp:cNvSpPr/>
      </dsp:nvSpPr>
      <dsp:spPr>
        <a:xfrm>
          <a:off x="253111" y="3820438"/>
          <a:ext cx="460652" cy="4602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2642A-EB1B-496E-A4C3-2265C2E1D043}">
      <dsp:nvSpPr>
        <dsp:cNvPr id="0" name=""/>
        <dsp:cNvSpPr/>
      </dsp:nvSpPr>
      <dsp:spPr>
        <a:xfrm>
          <a:off x="966875" y="3632173"/>
          <a:ext cx="9476253" cy="96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91" tIns="102391" rIns="102391" bIns="102391" numCol="1" spcCol="1270" anchor="ctr" anchorCtr="0">
          <a:noAutofit/>
        </a:bodyPr>
        <a:lstStyle/>
        <a:p>
          <a:pPr marL="0" lvl="0" indent="0" algn="l" defTabSz="622300">
            <a:lnSpc>
              <a:spcPct val="100000"/>
            </a:lnSpc>
            <a:spcBef>
              <a:spcPct val="0"/>
            </a:spcBef>
            <a:spcAft>
              <a:spcPct val="35000"/>
            </a:spcAft>
            <a:buNone/>
          </a:pPr>
          <a:r>
            <a:rPr lang="en-US" sz="1400" kern="1200"/>
            <a:t>The accuracy of sensor is about 95% for both during light and dark. We had repeatedly tested the photodiode on the mechanical design for about10 times in a row to check the accuracy of the sensor, motor, and the mechanical part to open and close the curtain smoothly. Based on the data collection of the 20 times in a row, it is concluded that it has a 95% of accuracy for the sensor as it senses the light and dark of the room</a:t>
          </a:r>
        </a:p>
      </dsp:txBody>
      <dsp:txXfrm>
        <a:off x="966875" y="3632173"/>
        <a:ext cx="9476253" cy="967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B57BD-12C7-448E-A7C1-FC29705CA9A9}">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1F693-F127-4B80-BAB8-5745214413D7}">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72C1D8-42B1-478B-A537-0BD7F910E6F1}">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Currently we are  able to perform the simulation of this experiment.</a:t>
          </a:r>
          <a:endParaRPr lang="en-US" sz="1600" kern="1200"/>
        </a:p>
      </dsp:txBody>
      <dsp:txXfrm>
        <a:off x="1312541" y="828340"/>
        <a:ext cx="2148945" cy="911674"/>
      </dsp:txXfrm>
    </dsp:sp>
    <dsp:sp modelId="{6FD3FC04-FB01-4B2A-9A56-CB3ADC078887}">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75873-6AC8-477D-9FA1-D8285AC41AC3}">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B22C1-BE51-4F9C-86A3-5580D7B9AA91}">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We have given the connection for our project as per the circuit diagram. </a:t>
          </a:r>
          <a:endParaRPr lang="en-US" sz="1600" kern="1200"/>
        </a:p>
      </dsp:txBody>
      <dsp:txXfrm>
        <a:off x="4942957" y="828340"/>
        <a:ext cx="2148945" cy="911674"/>
      </dsp:txXfrm>
    </dsp:sp>
    <dsp:sp modelId="{1E209C6A-36D1-4B3E-A25D-0E81792DF943}">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E5EF1-AB49-456C-A5E9-0DF42B26F7E7}">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80585-87EA-4EDA-8F53-ADD926790515}">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So we were able to complete the simulation successfully.</a:t>
          </a:r>
          <a:endParaRPr lang="en-US" sz="1600" kern="1200"/>
        </a:p>
      </dsp:txBody>
      <dsp:txXfrm>
        <a:off x="8573374" y="828340"/>
        <a:ext cx="2148945" cy="911674"/>
      </dsp:txXfrm>
    </dsp:sp>
    <dsp:sp modelId="{87190274-C69D-43CF-8EB5-DF0731090F48}">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857C4-BE2B-4E49-83AA-6AA0A765BE07}">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94B87-910B-4B2C-A899-446F80A9601B}">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We are looking for any improvements can be done that we can use for the solution.</a:t>
          </a:r>
          <a:endParaRPr lang="en-US" sz="1600" kern="1200"/>
        </a:p>
      </dsp:txBody>
      <dsp:txXfrm>
        <a:off x="1312541" y="2452790"/>
        <a:ext cx="2148945" cy="911674"/>
      </dsp:txXfrm>
    </dsp:sp>
    <dsp:sp modelId="{E06F8AB9-0616-43FF-BAAD-A5522BFADBD3}">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E68DB-53D5-4C14-AA4F-09BEEA2D8199}">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AF291-DB06-47B0-9358-559F1444BE08}">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The relay module is working as with respect to the inputs.</a:t>
          </a:r>
          <a:endParaRPr lang="en-US" sz="1600" kern="1200"/>
        </a:p>
      </dsp:txBody>
      <dsp:txXfrm>
        <a:off x="4942957" y="2452790"/>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0422-C291-74AD-2EE4-A84D5ECC6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FFFB90-4990-D89A-D100-4D25EB714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46A826-9781-D06F-D1A6-7908BDF74C1E}"/>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307B5BF2-77E7-E254-35EB-340062A242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22FB4E-141B-70AD-35E9-CA61A38DD524}"/>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2934103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7D1A-259E-F9C9-DBE0-046FB0CD7B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C7E28-2268-5654-2552-11F9E3E887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A5D102-A226-7574-8098-5720E1DF9104}"/>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38413DBA-C0C3-E20E-034D-E6DBA55CD3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2CBBC2-8239-9738-540E-ECAD661D1FC5}"/>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312440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6EA18F-6201-E644-B481-4E27497BCC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8DBC5D-C7C5-EDDF-D0BE-B3015638A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51768-3090-991F-3B9C-95152FAA6114}"/>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256B7922-7D1D-6CAF-80A7-DFB1535AC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9F642D-E23E-E469-7111-14551E74D79F}"/>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164830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8EFB-421C-CFA5-02CB-6A8EB4E837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9FCE85-9BEC-F419-BA1A-0BF3A29FD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9B526-94A6-C257-3878-524A2080F199}"/>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01135C89-6407-4A96-8CFC-F02D7F944C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55C83B-AEE0-A292-64DC-CC5B55EE177E}"/>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4055145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E912-D0F2-3043-9AFA-C511258153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EE1EC1-4DE0-77C8-6FDE-17DA07A08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7BCFD-9647-B95E-20EC-6A36B2FE813C}"/>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7BA516BF-5C79-7928-FA7E-2C64EA9D19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FCD702-EFA4-7CA3-F327-303CF2C4C13F}"/>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358750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EC6D-0827-DCFD-ABF6-909AFC5400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42CF76-11F6-B226-6E2F-660799CCB2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E53CB8-E979-7EAA-49AA-AA277A9E4A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9BFF2E-7352-D23C-54E4-0C69328DEABA}"/>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6" name="Footer Placeholder 5">
            <a:extLst>
              <a:ext uri="{FF2B5EF4-FFF2-40B4-BE49-F238E27FC236}">
                <a16:creationId xmlns:a16="http://schemas.microsoft.com/office/drawing/2014/main" id="{D905907C-44F1-F143-FC02-8E35B3B96B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59E5CD-F168-9E83-03E9-2FD2A1D9480F}"/>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3147906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383B-49C4-D2F8-9A0F-DAC8FB6338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3118E1-00C7-2F5D-DD07-1EDF27B1E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DDD1A3-3E4F-D008-DE9D-54F143CED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94B717-A608-3F26-F55C-9597E011C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EBD0D-39A5-D2B7-D251-7E4C96DC8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AE79C9-BF87-E588-47F7-21C52326E3EF}"/>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8" name="Footer Placeholder 7">
            <a:extLst>
              <a:ext uri="{FF2B5EF4-FFF2-40B4-BE49-F238E27FC236}">
                <a16:creationId xmlns:a16="http://schemas.microsoft.com/office/drawing/2014/main" id="{778E8D1B-CD17-1A82-6A5D-3875987C65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5B04A1-952D-9E91-39D8-645FFC6CE6FD}"/>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322304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4CBF-3D50-A2C7-A67E-D8A5865171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AE248D-64F0-2AB2-AA7B-F168037569A8}"/>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4" name="Footer Placeholder 3">
            <a:extLst>
              <a:ext uri="{FF2B5EF4-FFF2-40B4-BE49-F238E27FC236}">
                <a16:creationId xmlns:a16="http://schemas.microsoft.com/office/drawing/2014/main" id="{BA9250C2-32C0-261E-D4AF-BE01E8832C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076274-8D25-060C-302B-9420E3E5F875}"/>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3928879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025E8-8090-849C-209D-481443B7A4F8}"/>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3" name="Footer Placeholder 2">
            <a:extLst>
              <a:ext uri="{FF2B5EF4-FFF2-40B4-BE49-F238E27FC236}">
                <a16:creationId xmlns:a16="http://schemas.microsoft.com/office/drawing/2014/main" id="{A4578DA4-87F4-A45D-3EC5-0623921F90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00EA37-C175-C51B-3093-9206229F3C19}"/>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299331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3A4B-B936-AB96-1FF2-AC367AD22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336950-2ED3-2C3F-DD93-318E3E9E3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96859E-1AFC-8564-3767-692DD17E0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5463B-339E-449F-765B-77C05B93DD3B}"/>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6" name="Footer Placeholder 5">
            <a:extLst>
              <a:ext uri="{FF2B5EF4-FFF2-40B4-BE49-F238E27FC236}">
                <a16:creationId xmlns:a16="http://schemas.microsoft.com/office/drawing/2014/main" id="{95AC043C-75C1-85FD-C578-49D6CD918B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96E91D-71FF-AC68-4564-BEE04844516D}"/>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794730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6BFF-80B0-686E-A939-0308438AF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7E26E9-5E00-71D2-D8AA-B9B71A9A1B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17F082-7D5E-FF29-4533-231BD0FAC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69265-4B86-1066-D55C-5AA833664986}"/>
              </a:ext>
            </a:extLst>
          </p:cNvPr>
          <p:cNvSpPr>
            <a:spLocks noGrp="1"/>
          </p:cNvSpPr>
          <p:nvPr>
            <p:ph type="dt" sz="half" idx="10"/>
          </p:nvPr>
        </p:nvSpPr>
        <p:spPr/>
        <p:txBody>
          <a:bodyPr/>
          <a:lstStyle/>
          <a:p>
            <a:fld id="{FE5A226C-3E5E-4676-92E5-8D8B28F7F1EB}" type="datetimeFigureOut">
              <a:rPr lang="en-IN" smtClean="0"/>
              <a:t>23-03-2024</a:t>
            </a:fld>
            <a:endParaRPr lang="en-IN"/>
          </a:p>
        </p:txBody>
      </p:sp>
      <p:sp>
        <p:nvSpPr>
          <p:cNvPr id="6" name="Footer Placeholder 5">
            <a:extLst>
              <a:ext uri="{FF2B5EF4-FFF2-40B4-BE49-F238E27FC236}">
                <a16:creationId xmlns:a16="http://schemas.microsoft.com/office/drawing/2014/main" id="{DEB73B67-0CAC-3A5C-5CFC-9D1EC27130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1099FF-1383-1055-B122-54CE3D600A68}"/>
              </a:ext>
            </a:extLst>
          </p:cNvPr>
          <p:cNvSpPr>
            <a:spLocks noGrp="1"/>
          </p:cNvSpPr>
          <p:nvPr>
            <p:ph type="sldNum" sz="quarter" idx="12"/>
          </p:nvPr>
        </p:nvSpPr>
        <p:spPr/>
        <p:txBody>
          <a:bodyPr/>
          <a:lstStyle/>
          <a:p>
            <a:fld id="{D73A1AF5-9F7D-4ED0-8595-5366116B277A}" type="slidenum">
              <a:rPr lang="en-IN" smtClean="0"/>
              <a:t>‹#›</a:t>
            </a:fld>
            <a:endParaRPr lang="en-IN"/>
          </a:p>
        </p:txBody>
      </p:sp>
    </p:spTree>
    <p:extLst>
      <p:ext uri="{BB962C8B-B14F-4D97-AF65-F5344CB8AC3E}">
        <p14:creationId xmlns:p14="http://schemas.microsoft.com/office/powerpoint/2010/main" val="273408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2C76E1-B3AC-9018-217B-D1306DC02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2B0093-A1FF-8947-FCFB-02D1FDC12C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50F25A-CD01-97CA-D160-C95E5F3ED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A226C-3E5E-4676-92E5-8D8B28F7F1EB}" type="datetimeFigureOut">
              <a:rPr lang="en-IN" smtClean="0"/>
              <a:t>23-03-2024</a:t>
            </a:fld>
            <a:endParaRPr lang="en-IN"/>
          </a:p>
        </p:txBody>
      </p:sp>
      <p:sp>
        <p:nvSpPr>
          <p:cNvPr id="5" name="Footer Placeholder 4">
            <a:extLst>
              <a:ext uri="{FF2B5EF4-FFF2-40B4-BE49-F238E27FC236}">
                <a16:creationId xmlns:a16="http://schemas.microsoft.com/office/drawing/2014/main" id="{C127C333-1AD9-B4F7-1485-92366E7F82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AE669AD-21F7-3B57-76CB-57502EFDA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A1AF5-9F7D-4ED0-8595-5366116B277A}" type="slidenum">
              <a:rPr lang="en-IN" smtClean="0"/>
              <a:t>‹#›</a:t>
            </a:fld>
            <a:endParaRPr lang="en-IN"/>
          </a:p>
        </p:txBody>
      </p:sp>
    </p:spTree>
    <p:extLst>
      <p:ext uri="{BB962C8B-B14F-4D97-AF65-F5344CB8AC3E}">
        <p14:creationId xmlns:p14="http://schemas.microsoft.com/office/powerpoint/2010/main" val="399490321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3" name="Rectangle 1092">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5" name="Rectangle 1094">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7" name="Rectangle 1096">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9" name="Rectangle 1098">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228D4B-C18E-4E06-A4F3-E1D8F6BA66E2}"/>
              </a:ext>
            </a:extLst>
          </p:cNvPr>
          <p:cNvSpPr>
            <a:spLocks noGrp="1"/>
          </p:cNvSpPr>
          <p:nvPr>
            <p:ph type="ctrTitle"/>
          </p:nvPr>
        </p:nvSpPr>
        <p:spPr>
          <a:xfrm>
            <a:off x="574978" y="-1130782"/>
            <a:ext cx="5393628" cy="3633194"/>
          </a:xfrm>
        </p:spPr>
        <p:txBody>
          <a:bodyPr vert="horz" lIns="91440" tIns="45720" rIns="91440" bIns="45720" rtlCol="0" anchor="b">
            <a:normAutofit/>
          </a:bodyPr>
          <a:lstStyle/>
          <a:p>
            <a:pPr algn="l"/>
            <a:r>
              <a:rPr lang="en-US" sz="4800" i="1" dirty="0">
                <a:solidFill>
                  <a:srgbClr val="FFFFFF"/>
                </a:solidFill>
              </a:rPr>
              <a:t>Thermal Management System For Electric Vehicles</a:t>
            </a:r>
          </a:p>
        </p:txBody>
      </p:sp>
      <p:sp>
        <p:nvSpPr>
          <p:cNvPr id="1101" name="Rectangle 1100">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FB280F4-8CD4-92D8-30E5-19E0F5E34168}"/>
              </a:ext>
            </a:extLst>
          </p:cNvPr>
          <p:cNvSpPr>
            <a:spLocks noGrp="1"/>
          </p:cNvSpPr>
          <p:nvPr>
            <p:ph type="subTitle" idx="1"/>
          </p:nvPr>
        </p:nvSpPr>
        <p:spPr>
          <a:xfrm>
            <a:off x="656390" y="2889404"/>
            <a:ext cx="6390011" cy="2261223"/>
          </a:xfrm>
        </p:spPr>
        <p:txBody>
          <a:bodyPr vert="horz" lIns="91440" tIns="45720" rIns="91440" bIns="45720" rtlCol="0" anchor="t">
            <a:noAutofit/>
          </a:bodyPr>
          <a:lstStyle/>
          <a:p>
            <a:pPr algn="l"/>
            <a:r>
              <a:rPr lang="en-US" sz="1800" dirty="0">
                <a:solidFill>
                  <a:schemeClr val="bg1">
                    <a:lumMod val="95000"/>
                  </a:schemeClr>
                </a:solidFill>
              </a:rPr>
              <a:t>Group No:12</a:t>
            </a:r>
          </a:p>
          <a:p>
            <a:pPr algn="l"/>
            <a:r>
              <a:rPr lang="en-US" sz="1800" dirty="0">
                <a:solidFill>
                  <a:schemeClr val="bg1">
                    <a:lumMod val="95000"/>
                  </a:schemeClr>
                </a:solidFill>
              </a:rPr>
              <a:t>Group members Reg No:</a:t>
            </a:r>
          </a:p>
          <a:p>
            <a:pPr algn="l">
              <a:lnSpc>
                <a:spcPct val="115000"/>
              </a:lnSpc>
              <a:spcAft>
                <a:spcPts val="1000"/>
              </a:spcAft>
            </a:pPr>
            <a:r>
              <a:rPr lang="en-IN"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 ROHIT BETHALA: 2110040094</a:t>
            </a:r>
            <a:endParaRPr lang="en-IN" sz="105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JASHWANTH REDDY: 2110040057</a:t>
            </a:r>
            <a:endParaRPr lang="en-IN" sz="105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REVANTH            : 2110040047</a:t>
            </a:r>
            <a:endParaRPr lang="en-IN" sz="105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J. VIGNESH            : 2110040061</a:t>
            </a:r>
            <a:endParaRPr lang="en-IN" sz="105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CHETTAMAINA AJAY: 2110049136</a:t>
            </a: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K. SATHWIK GOUD: 2110040065</a:t>
            </a:r>
            <a:endParaRPr lang="en-IN" sz="105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05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5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228600" algn="l">
              <a:buFont typeface="Arial" panose="020B0604020202020204" pitchFamily="34" charset="0"/>
              <a:buChar char="•"/>
            </a:pPr>
            <a:endParaRPr lang="en-US" sz="500" dirty="0">
              <a:solidFill>
                <a:srgbClr val="FFFFFF"/>
              </a:solidFill>
            </a:endParaRPr>
          </a:p>
          <a:p>
            <a:pPr indent="-228600" algn="l">
              <a:buFont typeface="Arial" panose="020B0604020202020204" pitchFamily="34" charset="0"/>
              <a:buChar char="•"/>
            </a:pPr>
            <a:endParaRPr lang="en-US" sz="500" dirty="0">
              <a:solidFill>
                <a:srgbClr val="FFFFFF"/>
              </a:solidFill>
            </a:endParaRPr>
          </a:p>
          <a:p>
            <a:pPr indent="-228600" algn="l">
              <a:buFont typeface="Arial" panose="020B0604020202020204" pitchFamily="34" charset="0"/>
              <a:buChar char="•"/>
            </a:pPr>
            <a:endParaRPr lang="en-US" sz="500" dirty="0">
              <a:solidFill>
                <a:srgbClr val="FFFFFF"/>
              </a:solidFill>
            </a:endParaRPr>
          </a:p>
          <a:p>
            <a:pPr indent="-228600" algn="l">
              <a:buFont typeface="Arial" panose="020B0604020202020204" pitchFamily="34" charset="0"/>
              <a:buChar char="•"/>
            </a:pPr>
            <a:endParaRPr lang="en-US" sz="500" dirty="0">
              <a:solidFill>
                <a:srgbClr val="FFFFFF"/>
              </a:solidFill>
            </a:endParaRPr>
          </a:p>
          <a:p>
            <a:pPr algn="l"/>
            <a:r>
              <a:rPr lang="en-US" sz="500" dirty="0">
                <a:solidFill>
                  <a:srgbClr val="FFFFFF"/>
                </a:solidFill>
              </a:rPr>
              <a:t>             </a:t>
            </a:r>
          </a:p>
          <a:p>
            <a:pPr indent="-228600" algn="l">
              <a:buFont typeface="Arial" panose="020B0604020202020204" pitchFamily="34" charset="0"/>
              <a:buChar char="•"/>
            </a:pPr>
            <a:endParaRPr lang="en-US" sz="500" dirty="0">
              <a:solidFill>
                <a:srgbClr val="FFFFFF"/>
              </a:solidFill>
            </a:endParaRPr>
          </a:p>
        </p:txBody>
      </p:sp>
      <p:sp>
        <p:nvSpPr>
          <p:cNvPr id="1103" name="Oval 110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V Thermal Management Systems: Importance in Electric Vehicle -  E-Vehicleinfo">
            <a:extLst>
              <a:ext uri="{FF2B5EF4-FFF2-40B4-BE49-F238E27FC236}">
                <a16:creationId xmlns:a16="http://schemas.microsoft.com/office/drawing/2014/main" id="{3041473B-C56C-DCE3-1913-AC5BBC8B61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0559" y="2389738"/>
            <a:ext cx="3737164" cy="209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09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A7DE4-A425-AE02-AE65-2030207EB1CE}"/>
              </a:ext>
            </a:extLst>
          </p:cNvPr>
          <p:cNvSpPr>
            <a:spLocks noGrp="1"/>
          </p:cNvSpPr>
          <p:nvPr>
            <p:ph type="title"/>
          </p:nvPr>
        </p:nvSpPr>
        <p:spPr>
          <a:xfrm>
            <a:off x="1136397" y="502020"/>
            <a:ext cx="5323715" cy="1642970"/>
          </a:xfrm>
        </p:spPr>
        <p:txBody>
          <a:bodyPr anchor="b">
            <a:normAutofit/>
          </a:bodyPr>
          <a:lstStyle/>
          <a:p>
            <a:r>
              <a:rPr lang="en-US" sz="4000"/>
              <a:t>IMPORTANCE</a:t>
            </a:r>
            <a:endParaRPr lang="en-IN" sz="4000"/>
          </a:p>
        </p:txBody>
      </p:sp>
      <p:sp>
        <p:nvSpPr>
          <p:cNvPr id="3" name="Content Placeholder 2">
            <a:extLst>
              <a:ext uri="{FF2B5EF4-FFF2-40B4-BE49-F238E27FC236}">
                <a16:creationId xmlns:a16="http://schemas.microsoft.com/office/drawing/2014/main" id="{03E22968-46BA-8103-387B-10DA044E15D6}"/>
              </a:ext>
            </a:extLst>
          </p:cNvPr>
          <p:cNvSpPr>
            <a:spLocks noGrp="1"/>
          </p:cNvSpPr>
          <p:nvPr>
            <p:ph idx="1"/>
          </p:nvPr>
        </p:nvSpPr>
        <p:spPr>
          <a:xfrm>
            <a:off x="1144923" y="2405894"/>
            <a:ext cx="5315189" cy="3535083"/>
          </a:xfrm>
        </p:spPr>
        <p:txBody>
          <a:bodyPr anchor="t">
            <a:normAutofit/>
          </a:bodyPr>
          <a:lstStyle/>
          <a:p>
            <a:r>
              <a:rPr lang="en-US" sz="1700" b="0" i="0" dirty="0">
                <a:effectLst/>
                <a:latin typeface="Sitka Banner" panose="02000505000000020004" pitchFamily="2" charset="0"/>
              </a:rPr>
              <a:t>Electric Vehicle unexpected Battery Fire Accident cause loss of human life, Damaging of Electric vehicles happens when Electric Vehicle user are not alerted immediately. When this problem is </a:t>
            </a:r>
            <a:r>
              <a:rPr lang="en-US" sz="1700" b="0" i="0" dirty="0" err="1">
                <a:effectLst/>
                <a:latin typeface="Sitka Banner" panose="02000505000000020004" pitchFamily="2" charset="0"/>
              </a:rPr>
              <a:t>analysed</a:t>
            </a:r>
            <a:r>
              <a:rPr lang="en-US" sz="1700" b="0" i="0" dirty="0">
                <a:effectLst/>
                <a:latin typeface="Sitka Banner" panose="02000505000000020004" pitchFamily="2" charset="0"/>
              </a:rPr>
              <a:t> and immediate alert will be sent to Electric Vehicle user’s this will help in avoiding loss of human life and Electric vehicle damages. The objectives and the points that we achieved due to the developed system are shown below</a:t>
            </a:r>
          </a:p>
          <a:p>
            <a:pPr>
              <a:buFont typeface="Arial" panose="020B0604020202020204" pitchFamily="34" charset="0"/>
              <a:buChar char="•"/>
            </a:pPr>
            <a:r>
              <a:rPr lang="en-US" sz="1700" b="0" i="0" dirty="0">
                <a:effectLst/>
                <a:latin typeface="Sitka Banner" panose="02000505000000020004" pitchFamily="2" charset="0"/>
              </a:rPr>
              <a:t>Monitoring the Battery Temperature and smoke to alerting users via buzzer and smartphone notification all the time.</a:t>
            </a:r>
          </a:p>
          <a:p>
            <a:pPr>
              <a:buFont typeface="Arial" panose="020B0604020202020204" pitchFamily="34" charset="0"/>
              <a:buChar char="•"/>
            </a:pPr>
            <a:r>
              <a:rPr lang="en-US" sz="1700" b="0" i="0" dirty="0">
                <a:effectLst/>
                <a:latin typeface="Sitka Banner" panose="02000505000000020004" pitchFamily="2" charset="0"/>
              </a:rPr>
              <a:t>Auto cut-off the battery power from the Electric Vehicle to avoid further damages.</a:t>
            </a:r>
          </a:p>
          <a:p>
            <a:endParaRPr lang="en-IN" sz="1700" dirty="0">
              <a:latin typeface="Sitka Banner" panose="02000505000000020004" pitchFamily="2" charset="0"/>
            </a:endParaRPr>
          </a:p>
        </p:txBody>
      </p:sp>
      <p:sp>
        <p:nvSpPr>
          <p:cNvPr id="30"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Vehicle speeding down a mountain road at dusk">
            <a:extLst>
              <a:ext uri="{FF2B5EF4-FFF2-40B4-BE49-F238E27FC236}">
                <a16:creationId xmlns:a16="http://schemas.microsoft.com/office/drawing/2014/main" id="{F7FE2861-0E7B-9D6E-260C-701766E97D88}"/>
              </a:ext>
            </a:extLst>
          </p:cNvPr>
          <p:cNvPicPr>
            <a:picLocks noChangeAspect="1"/>
          </p:cNvPicPr>
          <p:nvPr/>
        </p:nvPicPr>
        <p:blipFill rotWithShape="1">
          <a:blip r:embed="rId2"/>
          <a:srcRect l="9856" r="32106" b="-1"/>
          <a:stretch/>
        </p:blipFill>
        <p:spPr>
          <a:xfrm>
            <a:off x="7075967" y="1046642"/>
            <a:ext cx="4170530" cy="4796608"/>
          </a:xfrm>
          <a:prstGeom prst="rect">
            <a:avLst/>
          </a:prstGeom>
        </p:spPr>
      </p:pic>
    </p:spTree>
    <p:extLst>
      <p:ext uri="{BB962C8B-B14F-4D97-AF65-F5344CB8AC3E}">
        <p14:creationId xmlns:p14="http://schemas.microsoft.com/office/powerpoint/2010/main" val="1684001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524AA-A5C9-7D4F-FEDE-A044E226C643}"/>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u="sng"/>
              <a:t>COMPONENTS USED</a:t>
            </a:r>
          </a:p>
        </p:txBody>
      </p:sp>
      <p:sp>
        <p:nvSpPr>
          <p:cNvPr id="3" name="Content Placeholder 2">
            <a:extLst>
              <a:ext uri="{FF2B5EF4-FFF2-40B4-BE49-F238E27FC236}">
                <a16:creationId xmlns:a16="http://schemas.microsoft.com/office/drawing/2014/main" id="{530D7392-5660-B9CA-6849-82E18D60B185}"/>
              </a:ext>
            </a:extLst>
          </p:cNvPr>
          <p:cNvSpPr>
            <a:spLocks noGrp="1"/>
          </p:cNvSpPr>
          <p:nvPr>
            <p:ph idx="1"/>
          </p:nvPr>
        </p:nvSpPr>
        <p:spPr>
          <a:xfrm>
            <a:off x="1144923" y="2405894"/>
            <a:ext cx="5315189" cy="3535083"/>
          </a:xfrm>
        </p:spPr>
        <p:txBody>
          <a:bodyPr vert="horz" lIns="91440" tIns="45720" rIns="91440" bIns="45720" rtlCol="0" anchor="t">
            <a:normAutofit/>
          </a:bodyPr>
          <a:lstStyle/>
          <a:p>
            <a:pPr>
              <a:spcAft>
                <a:spcPts val="1000"/>
              </a:spcAft>
            </a:pPr>
            <a:r>
              <a:rPr lang="en-US" sz="1900" b="1" u="sng" dirty="0">
                <a:effectLst/>
                <a:latin typeface="Times New Roman" panose="02020603050405020304" pitchFamily="18" charset="0"/>
                <a:ea typeface="Calibri" panose="020F0502020204030204" pitchFamily="34" charset="0"/>
                <a:cs typeface="Times New Roman" panose="02020603050405020304" pitchFamily="18" charset="0"/>
              </a:rPr>
              <a:t>NODE MCU</a:t>
            </a:r>
          </a:p>
          <a:p>
            <a:pPr>
              <a:spcAft>
                <a:spcPts val="10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No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demcu</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(Node Microcontroller Unit) is an open-source software and hardware development environment built around an inexpensive System-on-a-Chip (SoC) called the ESP8266. The ESP8266, designed and manufactured by Expressive Systems, contains the crucial elements of a computer: CPU, RAM, networking (Wi-Fi), and even a modern operating system and SDK. That makes it an excellent choice for Internet of Things (IoT) projects of all kinds.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Rectangle 6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NodeMCU">
            <a:extLst>
              <a:ext uri="{FF2B5EF4-FFF2-40B4-BE49-F238E27FC236}">
                <a16:creationId xmlns:a16="http://schemas.microsoft.com/office/drawing/2014/main" id="{3A3AFBE4-A251-6144-FA04-8F7458024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91865" y="909081"/>
            <a:ext cx="2738734" cy="5071731"/>
          </a:xfrm>
          <a:prstGeom prst="rect">
            <a:avLst/>
          </a:prstGeom>
          <a:noFill/>
        </p:spPr>
      </p:pic>
    </p:spTree>
    <p:extLst>
      <p:ext uri="{BB962C8B-B14F-4D97-AF65-F5344CB8AC3E}">
        <p14:creationId xmlns:p14="http://schemas.microsoft.com/office/powerpoint/2010/main" val="71934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7D40C6-2A87-08C6-FC40-67D4317F761F}"/>
              </a:ext>
            </a:extLst>
          </p:cNvPr>
          <p:cNvSpPr>
            <a:spLocks noGrp="1"/>
          </p:cNvSpPr>
          <p:nvPr>
            <p:ph idx="1"/>
          </p:nvPr>
        </p:nvSpPr>
        <p:spPr>
          <a:xfrm>
            <a:off x="1144923" y="2405894"/>
            <a:ext cx="5315189" cy="3535083"/>
          </a:xfrm>
        </p:spPr>
        <p:txBody>
          <a:bodyPr anchor="t">
            <a:normAutofit/>
          </a:bodyPr>
          <a:lstStyle/>
          <a:p>
            <a:pPr>
              <a:spcAft>
                <a:spcPts val="1000"/>
              </a:spcAft>
            </a:pPr>
            <a:r>
              <a:rPr lang="en-US" sz="1900" u="sng" dirty="0">
                <a:effectLst/>
                <a:latin typeface="Times New Roman" panose="02020603050405020304" pitchFamily="18" charset="0"/>
                <a:ea typeface="Calibri" panose="020F0502020204030204" pitchFamily="34" charset="0"/>
                <a:cs typeface="Times New Roman" panose="02020603050405020304" pitchFamily="18" charset="0"/>
              </a:rPr>
              <a:t>Liquid crystal display (LCD):</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900" dirty="0">
                <a:effectLst/>
                <a:latin typeface="Times New Roman" panose="02020603050405020304" pitchFamily="18" charset="0"/>
                <a:ea typeface="Calibri" panose="020F0502020204030204" pitchFamily="34" charset="0"/>
              </a:rPr>
              <a:t>The term LCD stands for liquid crystal display. It is one kind of electronic display module used in an extensive range of applications like various circuits &amp; devices like mobile phones, calculators, computers, TV sets, etc. These displays are mainly preferred for multi-segment light-emitting diodes and seven segments. The main benefits of using this module are inexpensive; simply programmable, animations, and there are no limitations for displaying custom characters.</a:t>
            </a:r>
            <a:r>
              <a:rPr lang="en-US" sz="19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900" dirty="0">
              <a:latin typeface="Abadi" panose="020B0604020104020204" pitchFamily="34" charset="0"/>
            </a:endParaRPr>
          </a:p>
        </p:txBody>
      </p:sp>
      <p:sp>
        <p:nvSpPr>
          <p:cNvPr id="42" name="Rectangle 3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16X2 LCD">
            <a:extLst>
              <a:ext uri="{FF2B5EF4-FFF2-40B4-BE49-F238E27FC236}">
                <a16:creationId xmlns:a16="http://schemas.microsoft.com/office/drawing/2014/main" id="{BCC979E1-A936-9F2D-CC89-2219868DD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075967" y="2141656"/>
            <a:ext cx="4170530" cy="2606581"/>
          </a:xfrm>
          <a:prstGeom prst="rect">
            <a:avLst/>
          </a:prstGeom>
          <a:noFill/>
        </p:spPr>
      </p:pic>
    </p:spTree>
    <p:extLst>
      <p:ext uri="{BB962C8B-B14F-4D97-AF65-F5344CB8AC3E}">
        <p14:creationId xmlns:p14="http://schemas.microsoft.com/office/powerpoint/2010/main" val="140939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2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FF0D470-885D-496B-3A93-930FEA4B2487}"/>
              </a:ext>
            </a:extLst>
          </p:cNvPr>
          <p:cNvSpPr>
            <a:spLocks noGrp="1"/>
          </p:cNvSpPr>
          <p:nvPr>
            <p:ph idx="1"/>
          </p:nvPr>
        </p:nvSpPr>
        <p:spPr>
          <a:xfrm>
            <a:off x="1137034" y="2198362"/>
            <a:ext cx="4958966" cy="3917773"/>
          </a:xfrm>
        </p:spPr>
        <p:txBody>
          <a:bodyPr>
            <a:normAutofit/>
          </a:bodyPr>
          <a:lstStyle/>
          <a:p>
            <a:pPr>
              <a:spcAft>
                <a:spcPts val="1000"/>
              </a:spcAft>
            </a:pPr>
            <a:r>
              <a:rPr lang="en-US" sz="1400" u="sng">
                <a:effectLst/>
                <a:latin typeface="Times New Roman" panose="02020603050405020304" pitchFamily="18" charset="0"/>
                <a:ea typeface="Calibri" panose="020F0502020204030204" pitchFamily="34" charset="0"/>
                <a:cs typeface="Times New Roman" panose="02020603050405020304" pitchFamily="18" charset="0"/>
              </a:rPr>
              <a:t>BUZZER: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IN" sz="1400">
                <a:effectLst/>
                <a:latin typeface="Times New Roman" panose="02020603050405020304" pitchFamily="18" charset="0"/>
                <a:ea typeface="Calibri" panose="020F0502020204030204" pitchFamily="34" charset="0"/>
                <a:cs typeface="Times New Roman" panose="02020603050405020304" pitchFamily="18" charset="0"/>
              </a:rPr>
              <a:t>An audio signalling device like a beeper or buzzer may be electromechanical or piezoelectric or mechanical type. The main function of this is to convert the signal from audio to sound. It is powered through DC voltage and used in timers, alarm devices, printers, alarms, computers, etc. Based on the various designs, it can generate different sounds like alarm, music, bell &amp; siren.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en-IN" sz="1400">
                <a:effectLst/>
                <a:latin typeface="Times New Roman" panose="02020603050405020304" pitchFamily="18" charset="0"/>
                <a:ea typeface="Calibri" panose="020F0502020204030204" pitchFamily="34" charset="0"/>
                <a:cs typeface="Times New Roman" panose="02020603050405020304" pitchFamily="18" charset="0"/>
              </a:rPr>
              <a:t>The pin configuration of the buzzer is shown below. It includes two pins namely positive and negative. The positive terminal of this is represented with the ‘+’ symbol or a longer terminal. This terminal is powered through 6Volts whereas the negative terminal is represented with the ‘-‘symbol or short terminal and it is connected to the GND termin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Buzzer Pin Configuration">
            <a:extLst>
              <a:ext uri="{FF2B5EF4-FFF2-40B4-BE49-F238E27FC236}">
                <a16:creationId xmlns:a16="http://schemas.microsoft.com/office/drawing/2014/main" id="{DFDBD6D1-BF8C-352B-A2A8-8F2599F82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10938" y="2184914"/>
            <a:ext cx="3405362" cy="3755915"/>
          </a:xfrm>
          <a:prstGeom prst="rect">
            <a:avLst/>
          </a:prstGeom>
          <a:noFill/>
        </p:spPr>
      </p:pic>
      <p:sp>
        <p:nvSpPr>
          <p:cNvPr id="45"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8948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C97D474-646B-F356-2C63-B724FB8180A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BLOCK DIAGRAM OF PROJECT WORK</a:t>
            </a:r>
          </a:p>
        </p:txBody>
      </p:sp>
      <p:pic>
        <p:nvPicPr>
          <p:cNvPr id="4" name="Picture 3" descr="Diagram&#10;&#10;Description automatically generated">
            <a:extLst>
              <a:ext uri="{FF2B5EF4-FFF2-40B4-BE49-F238E27FC236}">
                <a16:creationId xmlns:a16="http://schemas.microsoft.com/office/drawing/2014/main" id="{BE12EBC1-82E0-EAAE-FBF6-916F879D8706}"/>
              </a:ext>
            </a:extLst>
          </p:cNvPr>
          <p:cNvPicPr>
            <a:picLocks noChangeAspect="1"/>
          </p:cNvPicPr>
          <p:nvPr/>
        </p:nvPicPr>
        <p:blipFill>
          <a:blip r:embed="rId2"/>
          <a:stretch>
            <a:fillRect/>
          </a:stretch>
        </p:blipFill>
        <p:spPr>
          <a:xfrm>
            <a:off x="4972027" y="467208"/>
            <a:ext cx="6286549" cy="5923584"/>
          </a:xfrm>
          <a:prstGeom prst="rect">
            <a:avLst/>
          </a:prstGeom>
        </p:spPr>
      </p:pic>
    </p:spTree>
    <p:extLst>
      <p:ext uri="{BB962C8B-B14F-4D97-AF65-F5344CB8AC3E}">
        <p14:creationId xmlns:p14="http://schemas.microsoft.com/office/powerpoint/2010/main" val="2821277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4CCBF5-D647-3756-9E34-B10D2C284A44}"/>
              </a:ext>
            </a:extLst>
          </p:cNvPr>
          <p:cNvSpPr>
            <a:spLocks noGrp="1"/>
          </p:cNvSpPr>
          <p:nvPr>
            <p:ph idx="1"/>
          </p:nvPr>
        </p:nvSpPr>
        <p:spPr>
          <a:xfrm>
            <a:off x="572493" y="2071316"/>
            <a:ext cx="6713552" cy="4119172"/>
          </a:xfrm>
        </p:spPr>
        <p:txBody>
          <a:bodyPr anchor="t">
            <a:normAutofit/>
          </a:bodyPr>
          <a:lstStyle/>
          <a:p>
            <a:pPr>
              <a:spcAft>
                <a:spcPts val="1000"/>
              </a:spcAft>
            </a:pPr>
            <a:r>
              <a:rPr lang="en-US" sz="1900" u="sng">
                <a:effectLst/>
                <a:latin typeface="Times New Roman" panose="02020603050405020304" pitchFamily="18" charset="0"/>
                <a:ea typeface="Calibri" panose="020F0502020204030204" pitchFamily="34" charset="0"/>
                <a:cs typeface="Times New Roman" panose="02020603050405020304" pitchFamily="18" charset="0"/>
              </a:rPr>
              <a:t>I2C MODULE:</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a:spcAft>
                <a:spcPts val="750"/>
              </a:spcAft>
            </a:pP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I2C Module has a inbuilt PCF8574 I2C chip that converts I2C serial data to parallel data for the LCD display.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a:spcAft>
                <a:spcPts val="750"/>
              </a:spcAft>
            </a:pP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These modules are currently supplied with a default I2C address of either 0x27 or 0x3F. To determine which version you have check the black I2C adaptor board on the underside of the module. If there a 3 sets of pads labelled A0, A1, &amp; A2 then the default address will be 0x3F. If there are no pads the default address will be 0x27.</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a:spcAft>
                <a:spcPts val="750"/>
              </a:spcAft>
            </a:pP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The module has a contrast adjustment pot on the underside of the display. This may require adjusting for the screen to display text correctly.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endParaRPr lang="en-IN" sz="1900"/>
          </a:p>
        </p:txBody>
      </p:sp>
      <p:pic>
        <p:nvPicPr>
          <p:cNvPr id="4" name="Picture 3" descr="A picture containing electronics, circuit&#10;&#10;Description automatically generated">
            <a:extLst>
              <a:ext uri="{FF2B5EF4-FFF2-40B4-BE49-F238E27FC236}">
                <a16:creationId xmlns:a16="http://schemas.microsoft.com/office/drawing/2014/main" id="{A09EB48A-75D7-AEAA-9F58-59FF40A38A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9" r="2763" b="-3"/>
          <a:stretch/>
        </p:blipFill>
        <p:spPr bwMode="auto">
          <a:xfrm>
            <a:off x="7675658" y="2093976"/>
            <a:ext cx="3941064" cy="4096512"/>
          </a:xfrm>
          <a:prstGeom prst="rect">
            <a:avLst/>
          </a:prstGeom>
          <a:noFill/>
        </p:spPr>
      </p:pic>
    </p:spTree>
    <p:extLst>
      <p:ext uri="{BB962C8B-B14F-4D97-AF65-F5344CB8AC3E}">
        <p14:creationId xmlns:p14="http://schemas.microsoft.com/office/powerpoint/2010/main" val="395051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E6824-3C93-08F3-FA9A-476A20BD5602}"/>
              </a:ext>
            </a:extLst>
          </p:cNvPr>
          <p:cNvSpPr>
            <a:spLocks noGrp="1"/>
          </p:cNvSpPr>
          <p:nvPr>
            <p:ph type="title"/>
          </p:nvPr>
        </p:nvSpPr>
        <p:spPr>
          <a:xfrm>
            <a:off x="793662" y="386930"/>
            <a:ext cx="10066122" cy="1298448"/>
          </a:xfrm>
        </p:spPr>
        <p:txBody>
          <a:bodyPr anchor="b">
            <a:normAutofit/>
          </a:bodyPr>
          <a:lstStyle/>
          <a:p>
            <a:r>
              <a:rPr lang="en-US" sz="3400" u="sng">
                <a:effectLst/>
                <a:latin typeface="Times New Roman" panose="02020603050405020304" pitchFamily="18" charset="0"/>
                <a:ea typeface="Calibri" panose="020F0502020204030204" pitchFamily="34" charset="0"/>
                <a:cs typeface="Times New Roman" panose="02020603050405020304" pitchFamily="18" charset="0"/>
              </a:rPr>
              <a:t>MLX90614 Non-contact Infrared Temperature Sensor </a:t>
            </a:r>
            <a:br>
              <a:rPr lang="en-IN" sz="3400">
                <a:effectLst/>
                <a:latin typeface="Calibri" panose="020F0502020204030204" pitchFamily="34" charset="0"/>
                <a:ea typeface="Calibri" panose="020F0502020204030204" pitchFamily="34" charset="0"/>
                <a:cs typeface="Times New Roman" panose="02020603050405020304" pitchFamily="18" charset="0"/>
              </a:rPr>
            </a:br>
            <a:endParaRPr lang="en-IN" sz="3400"/>
          </a:p>
        </p:txBody>
      </p:sp>
      <p:sp>
        <p:nvSpPr>
          <p:cNvPr id="20"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583E7D-B0AF-2E0B-BC4D-AC2EFEB6835C}"/>
              </a:ext>
            </a:extLst>
          </p:cNvPr>
          <p:cNvSpPr>
            <a:spLocks noGrp="1"/>
          </p:cNvSpPr>
          <p:nvPr>
            <p:ph idx="1"/>
          </p:nvPr>
        </p:nvSpPr>
        <p:spPr>
          <a:xfrm>
            <a:off x="793661" y="2599509"/>
            <a:ext cx="4530898" cy="3639450"/>
          </a:xfrm>
        </p:spPr>
        <p:txBody>
          <a:bodyPr anchor="ctr">
            <a:normAutofit/>
          </a:bodyPr>
          <a:lstStyle/>
          <a:p>
            <a:r>
              <a:rPr lang="en-US" sz="1700">
                <a:effectLst/>
                <a:latin typeface="Calibri" panose="020F0502020204030204" pitchFamily="34" charset="0"/>
                <a:ea typeface="Calibri" panose="020F0502020204030204" pitchFamily="34" charset="0"/>
                <a:cs typeface="Times New Roman" panose="02020603050405020304" pitchFamily="18" charset="0"/>
              </a:rPr>
              <a:t>At the heart of the module is a high precision non-contact infrared temperature sensor from melexis – </a:t>
            </a:r>
            <a:r>
              <a:rPr lang="en-US" sz="1700" b="1">
                <a:effectLst/>
                <a:latin typeface="Calibri" panose="020F0502020204030204" pitchFamily="34" charset="0"/>
                <a:ea typeface="Calibri" panose="020F0502020204030204" pitchFamily="34" charset="0"/>
                <a:cs typeface="Times New Roman" panose="02020603050405020304" pitchFamily="18" charset="0"/>
              </a:rPr>
              <a:t>MLX90614</a:t>
            </a:r>
            <a:r>
              <a:rPr lang="en-US" sz="1700">
                <a:effectLst/>
                <a:latin typeface="Calibri" panose="020F0502020204030204" pitchFamily="34" charset="0"/>
                <a:ea typeface="Calibri" panose="020F0502020204030204" pitchFamily="34" charset="0"/>
                <a:cs typeface="Times New Roman" panose="02020603050405020304" pitchFamily="18" charset="0"/>
              </a:rPr>
              <a:t>. Unlike most temperature sensors, this sensor measures temperature without being physically touched. This can be very useful for monitoring the temperature of something moving like a spinning motor shaft or objects on a conveyor belt for example. Simply point the sensor at what you want to measure and it will detect the temperature by absorbing the emitted IR waves</a:t>
            </a:r>
            <a:endParaRPr lang="en-IN" sz="1700"/>
          </a:p>
        </p:txBody>
      </p:sp>
      <p:pic>
        <p:nvPicPr>
          <p:cNvPr id="4" name="Picture 3" descr="mlx90614 module hardware overview">
            <a:extLst>
              <a:ext uri="{FF2B5EF4-FFF2-40B4-BE49-F238E27FC236}">
                <a16:creationId xmlns:a16="http://schemas.microsoft.com/office/drawing/2014/main" id="{D9129C2A-B95F-A932-F96B-3FC8B0F81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911532" y="2593353"/>
            <a:ext cx="5150277" cy="3496048"/>
          </a:xfrm>
          <a:prstGeom prst="rect">
            <a:avLst/>
          </a:prstGeom>
          <a:noFill/>
        </p:spPr>
      </p:pic>
      <p:sp>
        <p:nvSpPr>
          <p:cNvPr id="22"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7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05E0B9D-28AB-55E1-5DC6-062506952A5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u="sng" kern="1200">
                <a:solidFill>
                  <a:srgbClr val="FFFFFF"/>
                </a:solidFill>
                <a:latin typeface="+mj-lt"/>
                <a:ea typeface="+mj-ea"/>
                <a:cs typeface="+mj-cs"/>
              </a:rPr>
              <a:t>REAL WORLD BOARD OF THE PROJECT</a:t>
            </a:r>
          </a:p>
        </p:txBody>
      </p:sp>
      <p:pic>
        <p:nvPicPr>
          <p:cNvPr id="3" name="Picture 2">
            <a:extLst>
              <a:ext uri="{FF2B5EF4-FFF2-40B4-BE49-F238E27FC236}">
                <a16:creationId xmlns:a16="http://schemas.microsoft.com/office/drawing/2014/main" id="{7AE497E5-3FBB-381F-CA1A-BE032B77D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5400000">
            <a:off x="6381124" y="-183874"/>
            <a:ext cx="3468356" cy="7225748"/>
          </a:xfrm>
          <a:prstGeom prst="rect">
            <a:avLst/>
          </a:prstGeom>
          <a:noFill/>
        </p:spPr>
      </p:pic>
    </p:spTree>
    <p:extLst>
      <p:ext uri="{BB962C8B-B14F-4D97-AF65-F5344CB8AC3E}">
        <p14:creationId xmlns:p14="http://schemas.microsoft.com/office/powerpoint/2010/main" val="35812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BE2DEF1-5109-0A7D-DA83-F3767555FB5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u="sng" dirty="0">
                <a:solidFill>
                  <a:srgbClr val="FFFFFF"/>
                </a:solidFill>
              </a:rPr>
              <a:t>SET UP </a:t>
            </a:r>
            <a:br>
              <a:rPr lang="en-US" sz="4000" u="sng" dirty="0">
                <a:solidFill>
                  <a:srgbClr val="FFFFFF"/>
                </a:solidFill>
              </a:rPr>
            </a:br>
            <a:r>
              <a:rPr lang="en-US" sz="4000" u="sng" kern="1200" dirty="0">
                <a:solidFill>
                  <a:srgbClr val="FFFFFF"/>
                </a:solidFill>
                <a:latin typeface="+mj-lt"/>
                <a:ea typeface="+mj-ea"/>
                <a:cs typeface="+mj-cs"/>
              </a:rPr>
              <a:t>OF THE PROJECT</a:t>
            </a:r>
          </a:p>
        </p:txBody>
      </p:sp>
      <p:pic>
        <p:nvPicPr>
          <p:cNvPr id="2052" name="Picture 4" descr="Full-Setup-image">
            <a:extLst>
              <a:ext uri="{FF2B5EF4-FFF2-40B4-BE49-F238E27FC236}">
                <a16:creationId xmlns:a16="http://schemas.microsoft.com/office/drawing/2014/main" id="{FC95C3BA-32BA-EC59-3608-C59B9FE55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992" y="1047535"/>
            <a:ext cx="5523236"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03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8602-D3ED-F40B-4385-09B9CF5A7F77}"/>
              </a:ext>
            </a:extLst>
          </p:cNvPr>
          <p:cNvSpPr>
            <a:spLocks noGrp="1"/>
          </p:cNvSpPr>
          <p:nvPr>
            <p:ph type="title"/>
          </p:nvPr>
        </p:nvSpPr>
        <p:spPr>
          <a:xfrm>
            <a:off x="1371599" y="294538"/>
            <a:ext cx="9895951" cy="1033669"/>
          </a:xfrm>
        </p:spPr>
        <p:txBody>
          <a:bodyPr>
            <a:normAutofit/>
          </a:bodyPr>
          <a:lstStyle/>
          <a:p>
            <a:r>
              <a:rPr lang="en-US" sz="3400" b="0" u="sng">
                <a:solidFill>
                  <a:srgbClr val="FFFFFF"/>
                </a:solidFill>
                <a:effectLst/>
                <a:latin typeface="Roboto" panose="02000000000000000000" pitchFamily="2" charset="0"/>
              </a:rPr>
              <a:t>PROCEDURE</a:t>
            </a:r>
            <a:br>
              <a:rPr lang="en-US" sz="3400" b="0" u="sng">
                <a:solidFill>
                  <a:srgbClr val="FFFFFF"/>
                </a:solidFill>
                <a:effectLst/>
                <a:latin typeface="Roboto" panose="02000000000000000000" pitchFamily="2" charset="0"/>
              </a:rPr>
            </a:br>
            <a:endParaRPr lang="en-US" sz="3400" u="sng">
              <a:solidFill>
                <a:srgbClr val="FFFFFF"/>
              </a:solidFill>
            </a:endParaRPr>
          </a:p>
        </p:txBody>
      </p:sp>
      <p:sp>
        <p:nvSpPr>
          <p:cNvPr id="3" name="Content Placeholder 2">
            <a:extLst>
              <a:ext uri="{FF2B5EF4-FFF2-40B4-BE49-F238E27FC236}">
                <a16:creationId xmlns:a16="http://schemas.microsoft.com/office/drawing/2014/main" id="{FC324CAC-8CD0-7DA0-BEEA-D34A50D9FB28}"/>
              </a:ext>
            </a:extLst>
          </p:cNvPr>
          <p:cNvSpPr>
            <a:spLocks noGrp="1"/>
          </p:cNvSpPr>
          <p:nvPr>
            <p:ph idx="1"/>
          </p:nvPr>
        </p:nvSpPr>
        <p:spPr>
          <a:xfrm>
            <a:off x="1371599" y="2318197"/>
            <a:ext cx="9724031" cy="3683358"/>
          </a:xfrm>
        </p:spPr>
        <p:txBody>
          <a:bodyPr anchor="ctr">
            <a:normAutofit/>
          </a:bodyPr>
          <a:lstStyle/>
          <a:p>
            <a:pPr>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The circuit is connected to a 6 volt DC power supply. Pin  2,3,4,6,11,12,13 of  micro-controller AT mega 8 is connected with LCD via variable resistor. In temperature sensor pin 1, 2  and 3  are GND,  DQ and VCC respectively. </a:t>
            </a:r>
          </a:p>
          <a:p>
            <a:pPr>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Pin 14 of micro-controller is directly  connected  with  pin  2  DQ  of  temperature sensor.  In  temperature  sensor  pin  3  VCC  is connected to the pin 2 DQ via 4.7k resistor and pin 1 is  ground. </a:t>
            </a:r>
          </a:p>
          <a:p>
            <a:pPr>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Pin  15  and  16  of  micro-controller  is connected to the buzzer and LED respectively. When temperature  is greater  than  69, buzzer  and  LED at flip-flop stage  i.e. LED  blinking and  buzzer on-off </a:t>
            </a:r>
          </a:p>
          <a:p>
            <a:pPr>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When  temperature  is  greater  than  79 buzzer  and  LED  continuously  on  stage  (Figure 4).Here  any  temperature  can  be  set.  Outside  that condition the system is continuously show operating temperature of battery</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700" b="1" dirty="0">
              <a:effectLst/>
              <a:latin typeface="Roboto" panose="02000000000000000000" pitchFamily="2" charset="0"/>
            </a:endParaRPr>
          </a:p>
        </p:txBody>
      </p:sp>
    </p:spTree>
    <p:extLst>
      <p:ext uri="{BB962C8B-B14F-4D97-AF65-F5344CB8AC3E}">
        <p14:creationId xmlns:p14="http://schemas.microsoft.com/office/powerpoint/2010/main" val="210905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A23F-CEF2-DA76-16ED-CE1498053C5E}"/>
              </a:ext>
            </a:extLst>
          </p:cNvPr>
          <p:cNvSpPr>
            <a:spLocks noGrp="1"/>
          </p:cNvSpPr>
          <p:nvPr>
            <p:ph type="title"/>
          </p:nvPr>
        </p:nvSpPr>
        <p:spPr>
          <a:xfrm>
            <a:off x="6634134" y="1396289"/>
            <a:ext cx="5006336" cy="1325563"/>
          </a:xfrm>
        </p:spPr>
        <p:txBody>
          <a:bodyPr>
            <a:normAutofit/>
          </a:bodyPr>
          <a:lstStyle/>
          <a:p>
            <a:r>
              <a:rPr lang="en-IN" u="sng" dirty="0"/>
              <a:t>Contents</a:t>
            </a:r>
          </a:p>
        </p:txBody>
      </p:sp>
      <p:sp>
        <p:nvSpPr>
          <p:cNvPr id="13"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A digital network connection">
            <a:extLst>
              <a:ext uri="{FF2B5EF4-FFF2-40B4-BE49-F238E27FC236}">
                <a16:creationId xmlns:a16="http://schemas.microsoft.com/office/drawing/2014/main" id="{D7C9BB9E-4AC4-C01E-2CE7-42E03BA738CE}"/>
              </a:ext>
            </a:extLst>
          </p:cNvPr>
          <p:cNvPicPr>
            <a:picLocks noChangeAspect="1"/>
          </p:cNvPicPr>
          <p:nvPr/>
        </p:nvPicPr>
        <p:blipFill rotWithShape="1">
          <a:blip r:embed="rId2"/>
          <a:srcRect l="3219" r="22556"/>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Content Placeholder 2">
            <a:extLst>
              <a:ext uri="{FF2B5EF4-FFF2-40B4-BE49-F238E27FC236}">
                <a16:creationId xmlns:a16="http://schemas.microsoft.com/office/drawing/2014/main" id="{0F6D46F6-DF75-84B1-50D5-13D3706958D4}"/>
              </a:ext>
            </a:extLst>
          </p:cNvPr>
          <p:cNvSpPr>
            <a:spLocks noGrp="1"/>
          </p:cNvSpPr>
          <p:nvPr>
            <p:ph idx="1"/>
          </p:nvPr>
        </p:nvSpPr>
        <p:spPr>
          <a:xfrm>
            <a:off x="6638578" y="2871982"/>
            <a:ext cx="5004073" cy="3181684"/>
          </a:xfrm>
        </p:spPr>
        <p:txBody>
          <a:bodyPr anchor="t">
            <a:normAutofit/>
          </a:bodyPr>
          <a:lstStyle/>
          <a:p>
            <a:r>
              <a:rPr lang="en-IN" sz="1800"/>
              <a:t>Introduction</a:t>
            </a:r>
          </a:p>
          <a:p>
            <a:r>
              <a:rPr lang="en-IN" sz="1800"/>
              <a:t>Block diagram</a:t>
            </a:r>
          </a:p>
          <a:p>
            <a:r>
              <a:rPr lang="en-IN" sz="1800"/>
              <a:t>Circuit Diagram</a:t>
            </a:r>
          </a:p>
          <a:p>
            <a:r>
              <a:rPr lang="en-IN" sz="1800"/>
              <a:t>Screenshot of simulation results</a:t>
            </a:r>
          </a:p>
          <a:p>
            <a:r>
              <a:rPr lang="en-IN" sz="1800"/>
              <a:t>Current status of project</a:t>
            </a:r>
          </a:p>
          <a:p>
            <a:r>
              <a:rPr lang="en-IN" sz="1800"/>
              <a:t>Work to be done before review 2</a:t>
            </a:r>
          </a:p>
          <a:p>
            <a:r>
              <a:rPr lang="en-IN" sz="1800"/>
              <a:t>Conclusion-Learnings</a:t>
            </a:r>
          </a:p>
        </p:txBody>
      </p:sp>
    </p:spTree>
    <p:extLst>
      <p:ext uri="{BB962C8B-B14F-4D97-AF65-F5344CB8AC3E}">
        <p14:creationId xmlns:p14="http://schemas.microsoft.com/office/powerpoint/2010/main" val="5008665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6"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611766-6F10-D746-6AA6-BFF495F306DB}"/>
              </a:ext>
            </a:extLst>
          </p:cNvPr>
          <p:cNvSpPr>
            <a:spLocks noGrp="1"/>
          </p:cNvSpPr>
          <p:nvPr>
            <p:ph type="title"/>
          </p:nvPr>
        </p:nvSpPr>
        <p:spPr>
          <a:xfrm>
            <a:off x="630936" y="495992"/>
            <a:ext cx="4195140" cy="5638831"/>
          </a:xfrm>
          <a:noFill/>
        </p:spPr>
        <p:txBody>
          <a:bodyPr anchor="ctr">
            <a:normAutofit/>
          </a:bodyPr>
          <a:lstStyle/>
          <a:p>
            <a:r>
              <a:rPr lang="en-US" sz="4800"/>
              <a:t>COMPONENTS LIST</a:t>
            </a:r>
            <a:endParaRPr lang="en-IN" sz="4800"/>
          </a:p>
        </p:txBody>
      </p:sp>
      <p:graphicFrame>
        <p:nvGraphicFramePr>
          <p:cNvPr id="49" name="Content Placeholder 2">
            <a:extLst>
              <a:ext uri="{FF2B5EF4-FFF2-40B4-BE49-F238E27FC236}">
                <a16:creationId xmlns:a16="http://schemas.microsoft.com/office/drawing/2014/main" id="{0DF7830B-52AB-8231-3BC0-A9AF0FD21927}"/>
              </a:ext>
            </a:extLst>
          </p:cNvPr>
          <p:cNvGraphicFramePr>
            <a:graphicFrameLocks noGrp="1"/>
          </p:cNvGraphicFramePr>
          <p:nvPr>
            <p:ph idx="1"/>
            <p:extLst>
              <p:ext uri="{D42A27DB-BD31-4B8C-83A1-F6EECF244321}">
                <p14:modId xmlns:p14="http://schemas.microsoft.com/office/powerpoint/2010/main" val="545298524"/>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233524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21CC22-8537-0FBD-4D5B-8854EA0118CF}"/>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2800" u="sng" kern="1200" dirty="0">
                <a:solidFill>
                  <a:srgbClr val="FFFFFF"/>
                </a:solidFill>
                <a:latin typeface="+mj-lt"/>
                <a:ea typeface="+mj-ea"/>
                <a:cs typeface="+mj-cs"/>
              </a:rPr>
              <a:t>REAL WORLD BOARD OF THE PROJECT</a:t>
            </a:r>
            <a:endParaRPr lang="en-US" sz="2800" u="sng" kern="1200">
              <a:solidFill>
                <a:srgbClr val="FFFFFF"/>
              </a:solidFill>
              <a:latin typeface="+mj-lt"/>
              <a:ea typeface="+mj-ea"/>
              <a:cs typeface="+mj-cs"/>
            </a:endParaRPr>
          </a:p>
        </p:txBody>
      </p:sp>
      <p:pic>
        <p:nvPicPr>
          <p:cNvPr id="3" name="Picture 2" descr="Calendar&#10;&#10;Description automatically generated">
            <a:extLst>
              <a:ext uri="{FF2B5EF4-FFF2-40B4-BE49-F238E27FC236}">
                <a16:creationId xmlns:a16="http://schemas.microsoft.com/office/drawing/2014/main" id="{546D4790-92B2-54CE-C9C1-4FD10A6CD912}"/>
              </a:ext>
            </a:extLst>
          </p:cNvPr>
          <p:cNvPicPr>
            <a:picLocks noChangeAspect="1"/>
          </p:cNvPicPr>
          <p:nvPr/>
        </p:nvPicPr>
        <p:blipFill rotWithShape="1">
          <a:blip r:embed="rId2"/>
          <a:srcRect l="33081" t="36875" r="44697" b="19798"/>
          <a:stretch/>
        </p:blipFill>
        <p:spPr>
          <a:xfrm>
            <a:off x="4966962" y="467208"/>
            <a:ext cx="6296680" cy="5923584"/>
          </a:xfrm>
          <a:prstGeom prst="rect">
            <a:avLst/>
          </a:prstGeom>
        </p:spPr>
      </p:pic>
      <p:sp>
        <p:nvSpPr>
          <p:cNvPr id="6" name="Rectangle 3">
            <a:extLst>
              <a:ext uri="{FF2B5EF4-FFF2-40B4-BE49-F238E27FC236}">
                <a16:creationId xmlns:a16="http://schemas.microsoft.com/office/drawing/2014/main" id="{9C518603-93B1-F962-B8BD-C58A5C4F6E4B}"/>
              </a:ext>
            </a:extLst>
          </p:cNvPr>
          <p:cNvSpPr>
            <a:spLocks noChangeArrowheads="1"/>
          </p:cNvSpPr>
          <p:nvPr/>
        </p:nvSpPr>
        <p:spPr bwMode="auto">
          <a:xfrm>
            <a:off x="2866284" y="573237"/>
            <a:ext cx="6064481" cy="423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6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592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34">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5E9E-82AC-BEB6-D2CD-DDA621F294C6}"/>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5100" i="1" kern="1200">
                <a:solidFill>
                  <a:schemeClr val="tx1"/>
                </a:solidFill>
                <a:effectLst/>
                <a:latin typeface="+mj-lt"/>
                <a:ea typeface="+mj-ea"/>
                <a:cs typeface="+mj-cs"/>
              </a:rPr>
              <a:t>simulation results BEFORE SIMULATION in PCB wizard</a:t>
            </a:r>
            <a:endParaRPr lang="en-US" sz="5100" kern="1200">
              <a:solidFill>
                <a:schemeClr val="tx1"/>
              </a:solidFill>
              <a:latin typeface="+mj-lt"/>
              <a:ea typeface="+mj-ea"/>
              <a:cs typeface="+mj-cs"/>
            </a:endParaRPr>
          </a:p>
        </p:txBody>
      </p:sp>
      <p:grpSp>
        <p:nvGrpSpPr>
          <p:cNvPr id="78" name="Group 3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8" name="Straight Connector 3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with medium confidence">
            <a:extLst>
              <a:ext uri="{FF2B5EF4-FFF2-40B4-BE49-F238E27FC236}">
                <a16:creationId xmlns:a16="http://schemas.microsoft.com/office/drawing/2014/main" id="{1A41CE24-AE17-A09D-0313-29157399EE95}"/>
              </a:ext>
            </a:extLst>
          </p:cNvPr>
          <p:cNvPicPr>
            <a:picLocks noChangeAspect="1"/>
          </p:cNvPicPr>
          <p:nvPr/>
        </p:nvPicPr>
        <p:blipFill rotWithShape="1">
          <a:blip r:embed="rId2"/>
          <a:srcRect l="14573" t="24989" r="43706" b="34185"/>
          <a:stretch/>
        </p:blipFill>
        <p:spPr>
          <a:xfrm>
            <a:off x="5640572" y="1830069"/>
            <a:ext cx="5608830" cy="3803815"/>
          </a:xfrm>
          <a:prstGeom prst="rect">
            <a:avLst/>
          </a:prstGeom>
        </p:spPr>
      </p:pic>
    </p:spTree>
    <p:extLst>
      <p:ext uri="{BB962C8B-B14F-4D97-AF65-F5344CB8AC3E}">
        <p14:creationId xmlns:p14="http://schemas.microsoft.com/office/powerpoint/2010/main" val="2741284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0E7F-B565-76D8-2238-5301C4299FA2}"/>
              </a:ext>
            </a:extLst>
          </p:cNvPr>
          <p:cNvSpPr>
            <a:spLocks noGrp="1"/>
          </p:cNvSpPr>
          <p:nvPr>
            <p:ph type="title"/>
          </p:nvPr>
        </p:nvSpPr>
        <p:spPr/>
        <p:txBody>
          <a:bodyPr/>
          <a:lstStyle/>
          <a:p>
            <a:r>
              <a:rPr lang="en-US" dirty="0"/>
              <a:t>COMPARATIVE MARKET STUDY</a:t>
            </a:r>
            <a:endParaRPr lang="en-IN" dirty="0"/>
          </a:p>
        </p:txBody>
      </p:sp>
      <p:sp>
        <p:nvSpPr>
          <p:cNvPr id="3" name="Text Placeholder 2">
            <a:extLst>
              <a:ext uri="{FF2B5EF4-FFF2-40B4-BE49-F238E27FC236}">
                <a16:creationId xmlns:a16="http://schemas.microsoft.com/office/drawing/2014/main" id="{14494F98-62B3-5BEE-8336-DDC9962E38AA}"/>
              </a:ext>
            </a:extLst>
          </p:cNvPr>
          <p:cNvSpPr>
            <a:spLocks noGrp="1"/>
          </p:cNvSpPr>
          <p:nvPr>
            <p:ph type="body" idx="1"/>
          </p:nvPr>
        </p:nvSpPr>
        <p:spPr/>
        <p:txBody>
          <a:bodyPr/>
          <a:lstStyle/>
          <a:p>
            <a:r>
              <a:rPr lang="en-US" dirty="0"/>
              <a:t>FEATURES</a:t>
            </a:r>
            <a:endParaRPr lang="en-IN" dirty="0"/>
          </a:p>
        </p:txBody>
      </p:sp>
      <p:graphicFrame>
        <p:nvGraphicFramePr>
          <p:cNvPr id="8" name="Content Placeholder 3">
            <a:extLst>
              <a:ext uri="{FF2B5EF4-FFF2-40B4-BE49-F238E27FC236}">
                <a16:creationId xmlns:a16="http://schemas.microsoft.com/office/drawing/2014/main" id="{A87889B0-C3EE-FE35-882C-76F5F43608CA}"/>
              </a:ext>
            </a:extLst>
          </p:cNvPr>
          <p:cNvGraphicFramePr>
            <a:graphicFrameLocks noGrp="1"/>
          </p:cNvGraphicFramePr>
          <p:nvPr>
            <p:ph sz="half" idx="2"/>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CDD2C37-9983-9349-9D37-C54F0EFA2B20}"/>
              </a:ext>
            </a:extLst>
          </p:cNvPr>
          <p:cNvSpPr>
            <a:spLocks noGrp="1"/>
          </p:cNvSpPr>
          <p:nvPr>
            <p:ph type="body" sz="quarter" idx="3"/>
          </p:nvPr>
        </p:nvSpPr>
        <p:spPr>
          <a:xfrm>
            <a:off x="6172199" y="1681163"/>
            <a:ext cx="5657127" cy="823912"/>
          </a:xfrm>
        </p:spPr>
        <p:txBody>
          <a:bodyPr/>
          <a:lstStyle/>
          <a:p>
            <a:r>
              <a:rPr lang="en-US" dirty="0"/>
              <a:t>Technology components to be involve are</a:t>
            </a:r>
            <a:endParaRPr lang="en-IN" dirty="0"/>
          </a:p>
        </p:txBody>
      </p:sp>
      <p:sp>
        <p:nvSpPr>
          <p:cNvPr id="6" name="Content Placeholder 5">
            <a:extLst>
              <a:ext uri="{FF2B5EF4-FFF2-40B4-BE49-F238E27FC236}">
                <a16:creationId xmlns:a16="http://schemas.microsoft.com/office/drawing/2014/main" id="{B18DA274-841D-F39E-D0A6-7BBA645F82DA}"/>
              </a:ext>
            </a:extLst>
          </p:cNvPr>
          <p:cNvSpPr>
            <a:spLocks noGrp="1"/>
          </p:cNvSpPr>
          <p:nvPr>
            <p:ph sz="quarter" idx="4"/>
          </p:nvPr>
        </p:nvSpPr>
        <p:spPr>
          <a:xfrm>
            <a:off x="6409168" y="3006726"/>
            <a:ext cx="5183188" cy="3684588"/>
          </a:xfrm>
        </p:spPr>
        <p:txBody>
          <a:bodyPr>
            <a:normAutofit/>
          </a:bodyPr>
          <a:lstStyle/>
          <a:p>
            <a:pPr algn="l">
              <a:buFont typeface="Arial" panose="020B0604020202020204" pitchFamily="34" charset="0"/>
              <a:buChar char="•"/>
            </a:pPr>
            <a:r>
              <a:rPr lang="en-IN" b="0" i="0" dirty="0">
                <a:solidFill>
                  <a:srgbClr val="222222"/>
                </a:solidFill>
                <a:effectLst/>
                <a:latin typeface="Verdana" panose="020B0604030504040204" pitchFamily="34" charset="0"/>
              </a:rPr>
              <a:t>BT1-12V Lithium-ion Battery</a:t>
            </a:r>
          </a:p>
          <a:p>
            <a:pPr algn="l">
              <a:buFont typeface="Arial" panose="020B0604020202020204" pitchFamily="34" charset="0"/>
              <a:buChar char="•"/>
            </a:pPr>
            <a:r>
              <a:rPr lang="en-IN" b="0" i="0" dirty="0">
                <a:solidFill>
                  <a:srgbClr val="222222"/>
                </a:solidFill>
                <a:effectLst/>
                <a:latin typeface="Verdana" panose="020B0604030504040204" pitchFamily="34" charset="0"/>
              </a:rPr>
              <a:t>BT2-60V/40A/2.4KW Electric Vehicle Battery</a:t>
            </a:r>
          </a:p>
          <a:p>
            <a:pPr algn="l">
              <a:buFont typeface="Arial" panose="020B0604020202020204" pitchFamily="34" charset="0"/>
              <a:buChar char="•"/>
            </a:pPr>
            <a:r>
              <a:rPr lang="en-IN" b="0" i="0" dirty="0">
                <a:solidFill>
                  <a:srgbClr val="222222"/>
                </a:solidFill>
                <a:effectLst/>
                <a:latin typeface="Verdana" panose="020B0604030504040204" pitchFamily="34" charset="0"/>
              </a:rPr>
              <a:t>Smart Mobile</a:t>
            </a:r>
          </a:p>
          <a:p>
            <a:pPr algn="l">
              <a:buFont typeface="Arial" panose="020B0604020202020204" pitchFamily="34" charset="0"/>
              <a:buChar char="•"/>
            </a:pPr>
            <a:r>
              <a:rPr lang="en-IN" b="0" i="0" dirty="0">
                <a:solidFill>
                  <a:srgbClr val="222222"/>
                </a:solidFill>
                <a:effectLst/>
                <a:latin typeface="Verdana" panose="020B0604030504040204" pitchFamily="34" charset="0"/>
              </a:rPr>
              <a:t>Arduino Blue Control App</a:t>
            </a:r>
          </a:p>
          <a:p>
            <a:pPr algn="l">
              <a:buFont typeface="Arial" panose="020B0604020202020204" pitchFamily="34" charset="0"/>
              <a:buChar char="•"/>
            </a:pPr>
            <a:r>
              <a:rPr lang="en-IN" b="0" i="0" dirty="0">
                <a:solidFill>
                  <a:srgbClr val="222222"/>
                </a:solidFill>
                <a:effectLst/>
                <a:latin typeface="Verdana" panose="020B0604030504040204" pitchFamily="34" charset="0"/>
              </a:rPr>
              <a:t>IDE Arduino Software</a:t>
            </a:r>
          </a:p>
          <a:p>
            <a:endParaRPr lang="en-IN" dirty="0"/>
          </a:p>
        </p:txBody>
      </p:sp>
    </p:spTree>
    <p:extLst>
      <p:ext uri="{BB962C8B-B14F-4D97-AF65-F5344CB8AC3E}">
        <p14:creationId xmlns:p14="http://schemas.microsoft.com/office/powerpoint/2010/main" val="84181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D738-AED4-4D77-FFD3-EAB628A9C774}"/>
              </a:ext>
            </a:extLst>
          </p:cNvPr>
          <p:cNvSpPr>
            <a:spLocks noGrp="1"/>
          </p:cNvSpPr>
          <p:nvPr>
            <p:ph type="title"/>
          </p:nvPr>
        </p:nvSpPr>
        <p:spPr/>
        <p:txBody>
          <a:bodyPr/>
          <a:lstStyle/>
          <a:p>
            <a:r>
              <a:rPr lang="en-US" dirty="0"/>
              <a:t>PROCEDURE</a:t>
            </a:r>
            <a:endParaRPr lang="en-IN" dirty="0"/>
          </a:p>
        </p:txBody>
      </p:sp>
      <p:graphicFrame>
        <p:nvGraphicFramePr>
          <p:cNvPr id="6" name="Content Placeholder 2">
            <a:extLst>
              <a:ext uri="{FF2B5EF4-FFF2-40B4-BE49-F238E27FC236}">
                <a16:creationId xmlns:a16="http://schemas.microsoft.com/office/drawing/2014/main" id="{6CA1E98A-4B09-0AED-047E-6E6CC61BFE57}"/>
              </a:ext>
            </a:extLst>
          </p:cNvPr>
          <p:cNvGraphicFramePr>
            <a:graphicFrameLocks noGrp="1"/>
          </p:cNvGraphicFramePr>
          <p:nvPr>
            <p:ph idx="1"/>
            <p:extLst>
              <p:ext uri="{D42A27DB-BD31-4B8C-83A1-F6EECF244321}">
                <p14:modId xmlns:p14="http://schemas.microsoft.com/office/powerpoint/2010/main" val="1043325287"/>
              </p:ext>
            </p:extLst>
          </p:nvPr>
        </p:nvGraphicFramePr>
        <p:xfrm>
          <a:off x="838200" y="1573161"/>
          <a:ext cx="10515600" cy="4603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3927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E87E036-3D99-560C-1FC4-B5D161F6DB59}"/>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kern="1200">
                <a:solidFill>
                  <a:srgbClr val="FFFFFF"/>
                </a:solidFill>
                <a:latin typeface="+mj-lt"/>
                <a:ea typeface="+mj-ea"/>
                <a:cs typeface="+mj-cs"/>
              </a:rPr>
              <a:t>Screenshot of simulation results</a:t>
            </a:r>
            <a:br>
              <a:rPr lang="en-US" sz="2600" kern="1200">
                <a:solidFill>
                  <a:srgbClr val="FFFFFF"/>
                </a:solidFill>
                <a:latin typeface="+mj-lt"/>
                <a:ea typeface="+mj-ea"/>
                <a:cs typeface="+mj-cs"/>
              </a:rPr>
            </a:br>
            <a:r>
              <a:rPr lang="en-US" sz="2600" kern="1200">
                <a:solidFill>
                  <a:srgbClr val="FFFFFF"/>
                </a:solidFill>
                <a:latin typeface="+mj-lt"/>
                <a:ea typeface="+mj-ea"/>
                <a:cs typeface="+mj-cs"/>
              </a:rPr>
              <a:t>BEFORE SIMULATION</a:t>
            </a:r>
          </a:p>
        </p:txBody>
      </p:sp>
      <p:pic>
        <p:nvPicPr>
          <p:cNvPr id="8" name="Picture 7" descr="Diagram&#10;&#10;Description automatically generated">
            <a:extLst>
              <a:ext uri="{FF2B5EF4-FFF2-40B4-BE49-F238E27FC236}">
                <a16:creationId xmlns:a16="http://schemas.microsoft.com/office/drawing/2014/main" id="{D619ACBE-A92C-2DD8-9004-A63C9ECF109F}"/>
              </a:ext>
            </a:extLst>
          </p:cNvPr>
          <p:cNvPicPr>
            <a:picLocks noChangeAspect="1"/>
          </p:cNvPicPr>
          <p:nvPr/>
        </p:nvPicPr>
        <p:blipFill>
          <a:blip r:embed="rId2"/>
          <a:stretch>
            <a:fillRect/>
          </a:stretch>
        </p:blipFill>
        <p:spPr>
          <a:xfrm>
            <a:off x="4663150" y="961812"/>
            <a:ext cx="5939099" cy="4930987"/>
          </a:xfrm>
          <a:prstGeom prst="rect">
            <a:avLst/>
          </a:prstGeom>
        </p:spPr>
      </p:pic>
    </p:spTree>
    <p:extLst>
      <p:ext uri="{BB962C8B-B14F-4D97-AF65-F5344CB8AC3E}">
        <p14:creationId xmlns:p14="http://schemas.microsoft.com/office/powerpoint/2010/main" val="187065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61B927C-A2D9-A648-EDFF-A448D3E2C99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AFTER SIMULATION</a:t>
            </a:r>
          </a:p>
        </p:txBody>
      </p:sp>
      <p:pic>
        <p:nvPicPr>
          <p:cNvPr id="8" name="Picture 7" descr="Chart&#10;&#10;Description automatically generated with medium confidence">
            <a:extLst>
              <a:ext uri="{FF2B5EF4-FFF2-40B4-BE49-F238E27FC236}">
                <a16:creationId xmlns:a16="http://schemas.microsoft.com/office/drawing/2014/main" id="{916ED370-B3BE-3CD2-88CE-83A68E15A261}"/>
              </a:ext>
            </a:extLst>
          </p:cNvPr>
          <p:cNvPicPr>
            <a:picLocks noChangeAspect="1"/>
          </p:cNvPicPr>
          <p:nvPr/>
        </p:nvPicPr>
        <p:blipFill>
          <a:blip r:embed="rId2"/>
          <a:stretch>
            <a:fillRect/>
          </a:stretch>
        </p:blipFill>
        <p:spPr>
          <a:xfrm>
            <a:off x="4038600" y="1989665"/>
            <a:ext cx="7188199" cy="2875280"/>
          </a:xfrm>
          <a:prstGeom prst="rect">
            <a:avLst/>
          </a:prstGeom>
        </p:spPr>
      </p:pic>
    </p:spTree>
    <p:extLst>
      <p:ext uri="{BB962C8B-B14F-4D97-AF65-F5344CB8AC3E}">
        <p14:creationId xmlns:p14="http://schemas.microsoft.com/office/powerpoint/2010/main" val="1676215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7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B9277-5B26-0C00-A9A3-A0DE6E0312B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u="sng" kern="1200">
                <a:solidFill>
                  <a:srgbClr val="FFFFFF"/>
                </a:solidFill>
                <a:latin typeface="+mj-lt"/>
                <a:ea typeface="+mj-ea"/>
                <a:cs typeface="+mj-cs"/>
              </a:rPr>
              <a:t>HARDWARE IMPLEMENTATION</a:t>
            </a:r>
            <a:endParaRPr lang="en-US" sz="18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FCB69722-C4FD-BBC9-5E7D-3D3F789E9D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rot="5400000">
            <a:off x="5907533" y="-166794"/>
            <a:ext cx="3450333" cy="7188199"/>
          </a:xfrm>
          <a:prstGeom prst="rect">
            <a:avLst/>
          </a:prstGeom>
          <a:noFill/>
        </p:spPr>
      </p:pic>
    </p:spTree>
    <p:extLst>
      <p:ext uri="{BB962C8B-B14F-4D97-AF65-F5344CB8AC3E}">
        <p14:creationId xmlns:p14="http://schemas.microsoft.com/office/powerpoint/2010/main" val="2753830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FC51F-DD5D-A5D4-5804-C2299109CCE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Code for node </a:t>
            </a:r>
            <a:r>
              <a:rPr lang="en-US" sz="4000" dirty="0" err="1">
                <a:solidFill>
                  <a:srgbClr val="FFFFFF"/>
                </a:solidFill>
              </a:rPr>
              <a:t>mcu</a:t>
            </a:r>
            <a:r>
              <a:rPr lang="en-US" sz="4000" dirty="0">
                <a:solidFill>
                  <a:srgbClr val="FFFFFF"/>
                </a:solidFill>
              </a:rPr>
              <a:t> </a:t>
            </a:r>
            <a:endParaRPr lang="en-IN" sz="4000" dirty="0">
              <a:solidFill>
                <a:srgbClr val="FFFFFF"/>
              </a:solidFill>
            </a:endParaRPr>
          </a:p>
        </p:txBody>
      </p:sp>
      <p:sp>
        <p:nvSpPr>
          <p:cNvPr id="3" name="Content Placeholder 2">
            <a:extLst>
              <a:ext uri="{FF2B5EF4-FFF2-40B4-BE49-F238E27FC236}">
                <a16:creationId xmlns:a16="http://schemas.microsoft.com/office/drawing/2014/main" id="{D54AD3A5-BDB1-B58C-50C0-F154195E9025}"/>
              </a:ext>
            </a:extLst>
          </p:cNvPr>
          <p:cNvSpPr>
            <a:spLocks noGrp="1"/>
          </p:cNvSpPr>
          <p:nvPr>
            <p:ph idx="1"/>
          </p:nvPr>
        </p:nvSpPr>
        <p:spPr>
          <a:xfrm>
            <a:off x="4491434" y="240859"/>
            <a:ext cx="7697518" cy="6376280"/>
          </a:xfrm>
        </p:spPr>
        <p:txBody>
          <a:bodyPr anchor="ctr">
            <a:normAutofit/>
          </a:bodyPr>
          <a:lstStyle/>
          <a:p>
            <a:r>
              <a:rPr lang="en-IN" sz="1050" dirty="0"/>
              <a:t>#include &lt;Adafruit_MLX90614.h&gt;</a:t>
            </a:r>
            <a:br>
              <a:rPr lang="en-IN" sz="1050" dirty="0"/>
            </a:br>
            <a:r>
              <a:rPr lang="en-IN" sz="1050" dirty="0"/>
              <a:t>#include &lt;LiquidCrystal_I2C.h&gt;</a:t>
            </a:r>
            <a:br>
              <a:rPr lang="en-IN" sz="1050" dirty="0"/>
            </a:br>
            <a:r>
              <a:rPr lang="en-IN" sz="1050" dirty="0"/>
              <a:t>Adafruit_MLX90614 mlx = Adafruit_MLX90614();</a:t>
            </a:r>
            <a:br>
              <a:rPr lang="en-IN" sz="1050" dirty="0"/>
            </a:br>
            <a:r>
              <a:rPr lang="en-IN" sz="1050" dirty="0"/>
              <a:t>//Define I2C address of lcd, number of columns and rows</a:t>
            </a:r>
            <a:br>
              <a:rPr lang="en-IN" sz="1050" dirty="0"/>
            </a:br>
            <a:r>
              <a:rPr lang="en-IN" sz="1050" dirty="0"/>
              <a:t>LiquidCrystal_I2C lcd(0x3F, 16, 2);</a:t>
            </a:r>
            <a:br>
              <a:rPr lang="en-IN" sz="1050" dirty="0"/>
            </a:br>
            <a:r>
              <a:rPr lang="en-IN" sz="1050" dirty="0" err="1"/>
              <a:t>const</a:t>
            </a:r>
            <a:r>
              <a:rPr lang="en-IN" sz="1050" dirty="0"/>
              <a:t> int buzzer=D3;</a:t>
            </a:r>
            <a:br>
              <a:rPr lang="en-IN" sz="1050" dirty="0"/>
            </a:br>
            <a:r>
              <a:rPr lang="en-IN" sz="1050" dirty="0"/>
              <a:t>double </a:t>
            </a:r>
            <a:r>
              <a:rPr lang="en-IN" sz="1050" dirty="0" err="1"/>
              <a:t>temp_obj</a:t>
            </a:r>
            <a:r>
              <a:rPr lang="en-IN" sz="1050" dirty="0"/>
              <a:t>;</a:t>
            </a:r>
            <a:br>
              <a:rPr lang="en-IN" sz="1050" dirty="0"/>
            </a:br>
            <a:r>
              <a:rPr lang="en-IN" sz="1050" dirty="0"/>
              <a:t>void setup()</a:t>
            </a:r>
            <a:br>
              <a:rPr lang="en-IN" sz="1050" dirty="0"/>
            </a:br>
            <a:r>
              <a:rPr lang="en-IN" sz="1050" dirty="0"/>
              <a:t>{</a:t>
            </a:r>
            <a:br>
              <a:rPr lang="en-IN" sz="1050" dirty="0"/>
            </a:br>
            <a:r>
              <a:rPr lang="en-IN" sz="1050" dirty="0"/>
              <a:t>  </a:t>
            </a:r>
            <a:r>
              <a:rPr lang="en-IN" sz="1050" dirty="0" err="1"/>
              <a:t>Serial.begin</a:t>
            </a:r>
            <a:r>
              <a:rPr lang="en-IN" sz="1050" dirty="0"/>
              <a:t>(9600);</a:t>
            </a:r>
            <a:br>
              <a:rPr lang="en-IN" sz="1050" dirty="0"/>
            </a:br>
            <a:r>
              <a:rPr lang="en-IN" sz="1050" dirty="0"/>
              <a:t>  </a:t>
            </a:r>
            <a:r>
              <a:rPr lang="en-IN" sz="1050" dirty="0" err="1"/>
              <a:t>Serial.println</a:t>
            </a:r>
            <a:r>
              <a:rPr lang="en-IN" sz="1050" dirty="0"/>
              <a:t>("Temperature Sensor MLX90614");</a:t>
            </a:r>
            <a:br>
              <a:rPr lang="en-IN" sz="1050" dirty="0"/>
            </a:br>
            <a:r>
              <a:rPr lang="en-IN" sz="1050" dirty="0"/>
              <a:t>  //Initialize LCD I2C</a:t>
            </a:r>
            <a:br>
              <a:rPr lang="en-IN" sz="1050" dirty="0"/>
            </a:br>
            <a:r>
              <a:rPr lang="en-IN" sz="1050" dirty="0"/>
              <a:t>  </a:t>
            </a:r>
            <a:r>
              <a:rPr lang="en-IN" sz="1050" dirty="0" err="1"/>
              <a:t>lcd.init</a:t>
            </a:r>
            <a:r>
              <a:rPr lang="en-IN" sz="1050" dirty="0"/>
              <a:t>();</a:t>
            </a:r>
            <a:br>
              <a:rPr lang="en-IN" sz="1050" dirty="0"/>
            </a:br>
            <a:r>
              <a:rPr lang="en-IN" sz="1050" dirty="0"/>
              <a:t>  </a:t>
            </a:r>
            <a:r>
              <a:rPr lang="en-IN" sz="1050" dirty="0" err="1"/>
              <a:t>lcd.backlight</a:t>
            </a:r>
            <a:r>
              <a:rPr lang="en-IN" sz="1050" dirty="0"/>
              <a:t>();</a:t>
            </a:r>
            <a:br>
              <a:rPr lang="en-IN" sz="1050" dirty="0"/>
            </a:br>
            <a:r>
              <a:rPr lang="en-IN" sz="1050" dirty="0"/>
              <a:t>  </a:t>
            </a:r>
            <a:r>
              <a:rPr lang="en-IN" sz="1050" dirty="0" err="1"/>
              <a:t>pinMode</a:t>
            </a:r>
            <a:r>
              <a:rPr lang="en-IN" sz="1050" dirty="0"/>
              <a:t>(</a:t>
            </a:r>
            <a:r>
              <a:rPr lang="en-IN" sz="1050" dirty="0" err="1"/>
              <a:t>buzzer,OUTPUT</a:t>
            </a:r>
            <a:r>
              <a:rPr lang="en-IN" sz="1050" dirty="0"/>
              <a:t>);</a:t>
            </a:r>
            <a:br>
              <a:rPr lang="en-IN" sz="1050" dirty="0"/>
            </a:br>
            <a:r>
              <a:rPr lang="en-IN" sz="1050" dirty="0"/>
              <a:t>  //Initialize MLX90614</a:t>
            </a:r>
            <a:br>
              <a:rPr lang="en-IN" sz="1050" dirty="0"/>
            </a:br>
            <a:r>
              <a:rPr lang="en-IN" sz="1050" dirty="0"/>
              <a:t>  </a:t>
            </a:r>
            <a:r>
              <a:rPr lang="en-IN" sz="1050" dirty="0" err="1"/>
              <a:t>mlx.begin</a:t>
            </a:r>
            <a:r>
              <a:rPr lang="en-IN" sz="1050" dirty="0"/>
              <a:t>();</a:t>
            </a:r>
            <a:br>
              <a:rPr lang="en-IN" sz="1050" dirty="0"/>
            </a:br>
            <a:r>
              <a:rPr lang="en-IN" sz="1050" dirty="0"/>
              <a:t>}</a:t>
            </a:r>
            <a:br>
              <a:rPr lang="en-IN" sz="1050" dirty="0"/>
            </a:br>
            <a:r>
              <a:rPr lang="en-IN" sz="1050" dirty="0"/>
              <a:t>void loop()</a:t>
            </a:r>
            <a:br>
              <a:rPr lang="en-IN" sz="1050" dirty="0"/>
            </a:br>
            <a:r>
              <a:rPr lang="en-IN" sz="1050" dirty="0"/>
              <a:t>{</a:t>
            </a:r>
            <a:br>
              <a:rPr lang="en-IN" sz="1050" dirty="0"/>
            </a:br>
            <a:r>
              <a:rPr lang="en-IN" sz="1050" dirty="0"/>
              <a:t>  </a:t>
            </a:r>
            <a:r>
              <a:rPr lang="en-IN" sz="1050" dirty="0" err="1"/>
              <a:t>temp_obj</a:t>
            </a:r>
            <a:r>
              <a:rPr lang="en-IN" sz="1050" dirty="0"/>
              <a:t> = </a:t>
            </a:r>
            <a:r>
              <a:rPr lang="en-IN" sz="1050" dirty="0" err="1"/>
              <a:t>mlx.readObjectTempC</a:t>
            </a:r>
            <a:r>
              <a:rPr lang="en-IN" sz="1050" dirty="0"/>
              <a:t>();</a:t>
            </a:r>
            <a:br>
              <a:rPr lang="en-IN" sz="1050" dirty="0"/>
            </a:br>
            <a:r>
              <a:rPr lang="en-IN" sz="1050" dirty="0"/>
              <a:t>  if(</a:t>
            </a:r>
            <a:r>
              <a:rPr lang="en-IN" sz="1050" dirty="0" err="1"/>
              <a:t>temp_obj</a:t>
            </a:r>
            <a:r>
              <a:rPr lang="en-IN" sz="1050" dirty="0"/>
              <a:t> &gt; 37) </a:t>
            </a:r>
            <a:br>
              <a:rPr lang="en-IN" sz="1050" dirty="0"/>
            </a:br>
            <a:r>
              <a:rPr lang="en-IN" sz="1050" dirty="0"/>
              <a:t>  {  </a:t>
            </a:r>
            <a:br>
              <a:rPr lang="en-IN" sz="1050" dirty="0"/>
            </a:br>
            <a:r>
              <a:rPr lang="en-IN" sz="1050" dirty="0"/>
              <a:t>   </a:t>
            </a:r>
            <a:r>
              <a:rPr lang="en-IN" sz="1050" dirty="0" err="1"/>
              <a:t>Serial.print</a:t>
            </a:r>
            <a:r>
              <a:rPr lang="en-IN" sz="1050" dirty="0"/>
              <a:t>("Warning...HIGH TEMP...");</a:t>
            </a:r>
            <a:br>
              <a:rPr lang="en-IN" sz="1050" dirty="0"/>
            </a:br>
            <a:r>
              <a:rPr lang="en-IN" sz="1050" dirty="0"/>
              <a:t>   </a:t>
            </a:r>
            <a:r>
              <a:rPr lang="en-IN" sz="1050" dirty="0" err="1"/>
              <a:t>lcd.clear</a:t>
            </a:r>
            <a:r>
              <a:rPr lang="en-IN" sz="1050" dirty="0"/>
              <a:t>();</a:t>
            </a:r>
            <a:br>
              <a:rPr lang="en-IN" sz="1050" dirty="0"/>
            </a:br>
            <a:r>
              <a:rPr lang="en-IN" sz="1050" dirty="0"/>
              <a:t>   </a:t>
            </a:r>
            <a:r>
              <a:rPr lang="en-IN" sz="1050" dirty="0" err="1"/>
              <a:t>lcd.print</a:t>
            </a:r>
            <a:r>
              <a:rPr lang="en-IN" sz="1050" dirty="0"/>
              <a:t>("HIGH TEMP...");</a:t>
            </a:r>
            <a:br>
              <a:rPr lang="en-IN" sz="1050" dirty="0"/>
            </a:br>
            <a:r>
              <a:rPr lang="en-IN" sz="1050" dirty="0"/>
              <a:t>   </a:t>
            </a:r>
            <a:r>
              <a:rPr lang="en-IN" sz="1050" dirty="0" err="1"/>
              <a:t>digitalWrite</a:t>
            </a:r>
            <a:r>
              <a:rPr lang="en-IN" sz="1050" dirty="0"/>
              <a:t>(</a:t>
            </a:r>
            <a:r>
              <a:rPr lang="en-IN" sz="1050" dirty="0" err="1"/>
              <a:t>buzzer,HIGH</a:t>
            </a:r>
            <a:r>
              <a:rPr lang="en-IN" sz="1050" dirty="0"/>
              <a:t>);</a:t>
            </a:r>
            <a:br>
              <a:rPr lang="en-IN" sz="1050" dirty="0"/>
            </a:br>
            <a:r>
              <a:rPr lang="en-IN" sz="1050" dirty="0"/>
              <a:t>   delay(100);</a:t>
            </a:r>
            <a:br>
              <a:rPr lang="en-IN" sz="1050" dirty="0"/>
            </a:br>
            <a:r>
              <a:rPr lang="en-IN" sz="1050" dirty="0"/>
              <a:t>   </a:t>
            </a:r>
            <a:r>
              <a:rPr lang="en-IN" sz="1050" dirty="0" err="1"/>
              <a:t>digitalWrite</a:t>
            </a:r>
            <a:r>
              <a:rPr lang="en-IN" sz="1050" dirty="0"/>
              <a:t>(</a:t>
            </a:r>
            <a:r>
              <a:rPr lang="en-IN" sz="1050" dirty="0" err="1"/>
              <a:t>buzzer,LOW</a:t>
            </a:r>
            <a:r>
              <a:rPr lang="en-IN" sz="1050" dirty="0"/>
              <a:t>);</a:t>
            </a:r>
            <a:br>
              <a:rPr lang="en-IN" sz="1050" dirty="0"/>
            </a:br>
            <a:r>
              <a:rPr lang="en-IN" sz="1050" dirty="0"/>
              <a:t>   delay(50);</a:t>
            </a:r>
            <a:br>
              <a:rPr lang="en-IN" sz="1050" dirty="0"/>
            </a:br>
            <a:r>
              <a:rPr lang="en-IN" sz="1050" dirty="0"/>
              <a:t>   }</a:t>
            </a:r>
            <a:br>
              <a:rPr lang="en-IN" sz="1050" dirty="0"/>
            </a:br>
            <a:r>
              <a:rPr lang="en-IN" sz="1050" dirty="0"/>
              <a:t>  else</a:t>
            </a:r>
            <a:br>
              <a:rPr lang="en-IN" sz="1050" dirty="0"/>
            </a:br>
            <a:r>
              <a:rPr lang="en-IN" sz="1050" dirty="0"/>
              <a:t>  {</a:t>
            </a:r>
            <a:br>
              <a:rPr lang="en-IN" sz="1050" dirty="0"/>
            </a:br>
            <a:r>
              <a:rPr lang="en-IN" sz="1050" dirty="0"/>
              <a:t>  }</a:t>
            </a:r>
            <a:br>
              <a:rPr lang="en-IN" sz="1050" dirty="0"/>
            </a:br>
            <a:r>
              <a:rPr lang="en-IN" sz="1050" dirty="0"/>
              <a:t>  </a:t>
            </a:r>
            <a:r>
              <a:rPr lang="en-IN" sz="1050" dirty="0" err="1"/>
              <a:t>lcd.clear</a:t>
            </a:r>
            <a:r>
              <a:rPr lang="en-IN" sz="1050" dirty="0"/>
              <a:t>();</a:t>
            </a:r>
            <a:br>
              <a:rPr lang="en-IN" sz="1050" dirty="0"/>
            </a:br>
            <a:r>
              <a:rPr lang="en-IN" sz="1050" dirty="0"/>
              <a:t>  </a:t>
            </a:r>
            <a:r>
              <a:rPr lang="en-IN" sz="1050" dirty="0" err="1"/>
              <a:t>lcd.print</a:t>
            </a:r>
            <a:r>
              <a:rPr lang="en-IN" sz="1050" dirty="0"/>
              <a:t>("Body Temp:");</a:t>
            </a:r>
            <a:br>
              <a:rPr lang="en-IN" sz="1050" dirty="0"/>
            </a:br>
            <a:r>
              <a:rPr lang="en-IN" sz="1050" dirty="0"/>
              <a:t>  delay(1000);</a:t>
            </a:r>
            <a:br>
              <a:rPr lang="en-IN" sz="1050" dirty="0"/>
            </a:br>
            <a:r>
              <a:rPr lang="en-IN" sz="1050" dirty="0"/>
              <a:t>  </a:t>
            </a:r>
            <a:r>
              <a:rPr lang="en-IN" sz="1050" dirty="0" err="1"/>
              <a:t>lcd.clear</a:t>
            </a:r>
            <a:r>
              <a:rPr lang="en-IN" sz="1050" dirty="0"/>
              <a:t>();</a:t>
            </a:r>
            <a:br>
              <a:rPr lang="en-IN" sz="1050" dirty="0"/>
            </a:br>
            <a:r>
              <a:rPr lang="en-IN" sz="1050" dirty="0"/>
              <a:t>  </a:t>
            </a:r>
            <a:r>
              <a:rPr lang="en-IN" sz="1050" dirty="0" err="1"/>
              <a:t>lcd.print</a:t>
            </a:r>
            <a:r>
              <a:rPr lang="en-IN" sz="1050" dirty="0"/>
              <a:t>(</a:t>
            </a:r>
            <a:r>
              <a:rPr lang="en-IN" sz="1050" dirty="0" err="1"/>
              <a:t>temp_obj</a:t>
            </a:r>
            <a:r>
              <a:rPr lang="en-IN" sz="1050" dirty="0"/>
              <a:t>);</a:t>
            </a:r>
            <a:br>
              <a:rPr lang="en-IN" sz="1050" dirty="0"/>
            </a:br>
            <a:r>
              <a:rPr lang="en-IN" sz="1050" dirty="0"/>
              <a:t>  </a:t>
            </a:r>
            <a:r>
              <a:rPr lang="en-IN" sz="1050" dirty="0" err="1"/>
              <a:t>Serial.print</a:t>
            </a:r>
            <a:r>
              <a:rPr lang="en-IN" sz="1050" dirty="0"/>
              <a:t>("Object temp = ");</a:t>
            </a:r>
            <a:br>
              <a:rPr lang="en-IN" sz="1050" dirty="0"/>
            </a:br>
            <a:r>
              <a:rPr lang="en-IN" sz="1050" dirty="0"/>
              <a:t>  </a:t>
            </a:r>
            <a:r>
              <a:rPr lang="en-IN" sz="1050" dirty="0" err="1"/>
              <a:t>Serial.println</a:t>
            </a:r>
            <a:r>
              <a:rPr lang="en-IN" sz="1050" dirty="0"/>
              <a:t>(</a:t>
            </a:r>
            <a:r>
              <a:rPr lang="en-IN" sz="1050" dirty="0" err="1"/>
              <a:t>temp_obj</a:t>
            </a:r>
            <a:r>
              <a:rPr lang="en-IN" sz="1050" dirty="0"/>
              <a:t>); </a:t>
            </a:r>
            <a:br>
              <a:rPr lang="en-IN" sz="1050" dirty="0"/>
            </a:br>
            <a:r>
              <a:rPr lang="en-IN" sz="1050" dirty="0"/>
              <a:t>  delay(1000);</a:t>
            </a:r>
            <a:br>
              <a:rPr lang="en-IN" sz="1050" dirty="0"/>
            </a:br>
            <a:r>
              <a:rPr lang="en-IN" sz="1050" dirty="0"/>
              <a:t>}</a:t>
            </a:r>
          </a:p>
        </p:txBody>
      </p:sp>
    </p:spTree>
    <p:extLst>
      <p:ext uri="{BB962C8B-B14F-4D97-AF65-F5344CB8AC3E}">
        <p14:creationId xmlns:p14="http://schemas.microsoft.com/office/powerpoint/2010/main" val="139067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10;&#10;Description automatically generated">
            <a:extLst>
              <a:ext uri="{FF2B5EF4-FFF2-40B4-BE49-F238E27FC236}">
                <a16:creationId xmlns:a16="http://schemas.microsoft.com/office/drawing/2014/main" id="{BA8311D1-F782-0D9A-7834-16E9CE6E740F}"/>
              </a:ext>
            </a:extLst>
          </p:cNvPr>
          <p:cNvPicPr>
            <a:picLocks noGrp="1" noChangeAspect="1"/>
          </p:cNvPicPr>
          <p:nvPr>
            <p:ph idx="1"/>
          </p:nvPr>
        </p:nvPicPr>
        <p:blipFill rotWithShape="1">
          <a:blip r:embed="rId2"/>
          <a:srcRect r="1591" b="-1"/>
          <a:stretch/>
        </p:blipFill>
        <p:spPr>
          <a:xfrm>
            <a:off x="838200" y="754148"/>
            <a:ext cx="10515600" cy="4995575"/>
          </a:xfrm>
          <a:prstGeom prst="rect">
            <a:avLst/>
          </a:prstGeom>
        </p:spPr>
      </p:pic>
      <p:cxnSp>
        <p:nvCxnSpPr>
          <p:cNvPr id="17" name="Straight Connector 1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7AB5D1-149C-EE58-F603-FEC7229EB633}"/>
              </a:ext>
            </a:extLst>
          </p:cNvPr>
          <p:cNvSpPr txBox="1"/>
          <p:nvPr/>
        </p:nvSpPr>
        <p:spPr>
          <a:xfrm>
            <a:off x="1886956" y="67029"/>
            <a:ext cx="6094324" cy="390684"/>
          </a:xfrm>
          <a:prstGeom prst="rect">
            <a:avLst/>
          </a:prstGeom>
          <a:noFill/>
        </p:spPr>
        <p:txBody>
          <a:bodyPr wrap="square">
            <a:spAutoFit/>
          </a:bodyPr>
          <a:lstStyle/>
          <a:p>
            <a:pPr marL="457200">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working NODE MCU AND LCD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676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20A4-32B0-7EFC-5098-91DF97B85761}"/>
              </a:ext>
            </a:extLst>
          </p:cNvPr>
          <p:cNvSpPr>
            <a:spLocks noGrp="1"/>
          </p:cNvSpPr>
          <p:nvPr>
            <p:ph type="title"/>
          </p:nvPr>
        </p:nvSpPr>
        <p:spPr>
          <a:xfrm>
            <a:off x="838200" y="334645"/>
            <a:ext cx="10515600" cy="1325563"/>
          </a:xfrm>
        </p:spPr>
        <p:txBody>
          <a:bodyPr/>
          <a:lstStyle/>
          <a:p>
            <a:r>
              <a:rPr lang="en-IN" dirty="0"/>
              <a:t>Introduction</a:t>
            </a:r>
          </a:p>
        </p:txBody>
      </p:sp>
      <p:sp>
        <p:nvSpPr>
          <p:cNvPr id="3" name="Content Placeholder 2">
            <a:extLst>
              <a:ext uri="{FF2B5EF4-FFF2-40B4-BE49-F238E27FC236}">
                <a16:creationId xmlns:a16="http://schemas.microsoft.com/office/drawing/2014/main" id="{DDB6B79C-9397-3B96-5F6E-7C89D404C3B7}"/>
              </a:ext>
            </a:extLst>
          </p:cNvPr>
          <p:cNvSpPr>
            <a:spLocks noGrp="1"/>
          </p:cNvSpPr>
          <p:nvPr>
            <p:ph idx="1"/>
          </p:nvPr>
        </p:nvSpPr>
        <p:spPr/>
        <p:txBody>
          <a:bodyPr/>
          <a:lstStyle/>
          <a:p>
            <a:r>
              <a:rPr lang="en-IN" dirty="0"/>
              <a:t>Mention a few points about the project topic like</a:t>
            </a:r>
          </a:p>
          <a:p>
            <a:pPr lvl="1"/>
            <a:r>
              <a:rPr lang="en-IN" dirty="0"/>
              <a:t>Problem statement</a:t>
            </a:r>
          </a:p>
          <a:p>
            <a:pPr lvl="1"/>
            <a:r>
              <a:rPr lang="en-IN" dirty="0"/>
              <a:t>Importance</a:t>
            </a:r>
          </a:p>
          <a:p>
            <a:pPr lvl="1"/>
            <a:r>
              <a:rPr lang="en-IN" dirty="0"/>
              <a:t>Applications</a:t>
            </a:r>
          </a:p>
          <a:p>
            <a:pPr lvl="1"/>
            <a:endParaRPr lang="en-IN" dirty="0"/>
          </a:p>
        </p:txBody>
      </p:sp>
    </p:spTree>
    <p:extLst>
      <p:ext uri="{BB962C8B-B14F-4D97-AF65-F5344CB8AC3E}">
        <p14:creationId xmlns:p14="http://schemas.microsoft.com/office/powerpoint/2010/main" val="2850417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1E298F7-B14B-BBBC-0C1A-2D71FF6F1A2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 b="1518"/>
          <a:stretch/>
        </p:blipFill>
        <p:spPr bwMode="auto">
          <a:xfrm flipV="1">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p:spPr>
      </p:pic>
      <p:pic>
        <p:nvPicPr>
          <p:cNvPr id="5" name="Picture 4">
            <a:extLst>
              <a:ext uri="{FF2B5EF4-FFF2-40B4-BE49-F238E27FC236}">
                <a16:creationId xmlns:a16="http://schemas.microsoft.com/office/drawing/2014/main" id="{D28104E4-EE25-9E9A-55E3-7D0703188C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21" r="-2" b="-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p:spPr>
      </p:pic>
      <p:sp useBgFill="1">
        <p:nvSpPr>
          <p:cNvPr id="40" name="Freeform: Shape 39">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C60906C-86B9-9ADC-3F65-2BD09A8DF3BC}"/>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dirty="0">
                <a:solidFill>
                  <a:schemeClr val="tx1"/>
                </a:solidFill>
                <a:effectLst/>
                <a:latin typeface="+mj-lt"/>
                <a:ea typeface="+mj-ea"/>
                <a:cs typeface="+mj-cs"/>
              </a:rPr>
              <a:t>I2C MODULE</a:t>
            </a:r>
            <a:br>
              <a:rPr lang="en-US" sz="3400" kern="1200" dirty="0">
                <a:solidFill>
                  <a:schemeClr val="tx1"/>
                </a:solidFill>
                <a:effectLst/>
                <a:latin typeface="+mj-lt"/>
                <a:ea typeface="+mj-ea"/>
                <a:cs typeface="+mj-cs"/>
              </a:rPr>
            </a:br>
            <a:endParaRPr lang="en-US" sz="3400" kern="1200" dirty="0">
              <a:solidFill>
                <a:schemeClr val="tx1"/>
              </a:solidFill>
              <a:latin typeface="+mj-lt"/>
              <a:ea typeface="+mj-ea"/>
              <a:cs typeface="+mj-cs"/>
            </a:endParaRPr>
          </a:p>
        </p:txBody>
      </p:sp>
      <p:sp>
        <p:nvSpPr>
          <p:cNvPr id="44" name="Rectangle 4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6" name="Rectangle 4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0ACD8973-6F29-0B0C-FB17-EAE5E7955C0D}"/>
              </a:ext>
            </a:extLst>
          </p:cNvPr>
          <p:cNvSpPr txBox="1"/>
          <p:nvPr/>
        </p:nvSpPr>
        <p:spPr>
          <a:xfrm>
            <a:off x="448056" y="2512611"/>
            <a:ext cx="4832803" cy="3664351"/>
          </a:xfrm>
          <a:prstGeom prst="rect">
            <a:avLst/>
          </a:prstGeom>
        </p:spPr>
        <p:txBody>
          <a:bodyPr vert="horz" lIns="91440" tIns="45720" rIns="91440" bIns="45720" rtlCol="0">
            <a:normAutofit/>
          </a:bodyPr>
          <a:lstStyle/>
          <a:p>
            <a:pPr marL="434340" indent="-228600">
              <a:lnSpc>
                <a:spcPct val="90000"/>
              </a:lnSpc>
              <a:spcAft>
                <a:spcPts val="950"/>
              </a:spcAft>
              <a:buFont typeface="Arial" panose="020B0604020202020204" pitchFamily="34" charset="0"/>
              <a:buChar char="•"/>
            </a:pPr>
            <a:r>
              <a:rPr lang="en-US" sz="2000"/>
              <a:t>MLX90614 Non-contact Infrared Temperature Sensor</a:t>
            </a:r>
            <a:endParaRPr lang="en-US" sz="2000">
              <a:effectLst/>
            </a:endParaRPr>
          </a:p>
        </p:txBody>
      </p:sp>
    </p:spTree>
    <p:extLst>
      <p:ext uri="{BB962C8B-B14F-4D97-AF65-F5344CB8AC3E}">
        <p14:creationId xmlns:p14="http://schemas.microsoft.com/office/powerpoint/2010/main" val="4266690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8D61-4458-5EAA-7823-FDFC7D139C9A}"/>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dirty="0">
                <a:effectLst/>
              </a:rPr>
              <a:t>before working.</a:t>
            </a:r>
            <a:endParaRPr lang="en-US" sz="3200" dirty="0"/>
          </a:p>
        </p:txBody>
      </p:sp>
      <p:pic>
        <p:nvPicPr>
          <p:cNvPr id="4" name="Content Placeholder 3">
            <a:extLst>
              <a:ext uri="{FF2B5EF4-FFF2-40B4-BE49-F238E27FC236}">
                <a16:creationId xmlns:a16="http://schemas.microsoft.com/office/drawing/2014/main" id="{7BB3066F-D361-926C-EABA-816215B156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185" r="1" b="1"/>
          <a:stretch/>
        </p:blipFill>
        <p:spPr bwMode="auto">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221200340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170F1B-3CBB-53F2-74BE-54705A770357}"/>
              </a:ext>
            </a:extLst>
          </p:cNvPr>
          <p:cNvSpPr>
            <a:spLocks noGrp="1"/>
          </p:cNvSpPr>
          <p:nvPr>
            <p:ph type="title"/>
          </p:nvPr>
        </p:nvSpPr>
        <p:spPr>
          <a:xfrm>
            <a:off x="1371597" y="348865"/>
            <a:ext cx="10044023" cy="877729"/>
          </a:xfrm>
        </p:spPr>
        <p:txBody>
          <a:bodyPr anchor="ctr">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apple-system"/>
              </a:rPr>
              <a:t>Hardware Components</a:t>
            </a:r>
          </a:p>
          <a:p>
            <a:pPr marL="0" marR="0" lvl="0" indent="0"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FFFFFF"/>
                </a:solidFill>
                <a:effectLst/>
                <a:latin typeface="-apple-system"/>
              </a:rPr>
              <a:t>The following components are required to make Circuit</a:t>
            </a:r>
            <a:endParaRPr kumimoji="0" lang="en-US" altLang="en-US" sz="2800" b="0" i="0" u="none" strike="noStrike" cap="none" normalizeH="0" baseline="0" dirty="0">
              <a:ln>
                <a:noFill/>
              </a:ln>
              <a:solidFill>
                <a:srgbClr val="FFFFFF"/>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3093A24C-3018-45BC-F7F1-547113154ED9}"/>
              </a:ext>
            </a:extLst>
          </p:cNvPr>
          <p:cNvGraphicFramePr>
            <a:graphicFrameLocks noGrp="1"/>
          </p:cNvGraphicFramePr>
          <p:nvPr>
            <p:ph idx="1"/>
            <p:extLst>
              <p:ext uri="{D42A27DB-BD31-4B8C-83A1-F6EECF244321}">
                <p14:modId xmlns:p14="http://schemas.microsoft.com/office/powerpoint/2010/main" val="882246819"/>
              </p:ext>
            </p:extLst>
          </p:nvPr>
        </p:nvGraphicFramePr>
        <p:xfrm>
          <a:off x="644056" y="2487560"/>
          <a:ext cx="8102636" cy="2975508"/>
        </p:xfrm>
        <a:graphic>
          <a:graphicData uri="http://schemas.openxmlformats.org/drawingml/2006/table">
            <a:tbl>
              <a:tblPr firstRow="1" bandRow="1"/>
              <a:tblGrid>
                <a:gridCol w="2452244">
                  <a:extLst>
                    <a:ext uri="{9D8B030D-6E8A-4147-A177-3AD203B41FA5}">
                      <a16:colId xmlns:a16="http://schemas.microsoft.com/office/drawing/2014/main" val="2675747214"/>
                    </a:ext>
                  </a:extLst>
                </a:gridCol>
                <a:gridCol w="2825196">
                  <a:extLst>
                    <a:ext uri="{9D8B030D-6E8A-4147-A177-3AD203B41FA5}">
                      <a16:colId xmlns:a16="http://schemas.microsoft.com/office/drawing/2014/main" val="2350358950"/>
                    </a:ext>
                  </a:extLst>
                </a:gridCol>
                <a:gridCol w="2825196">
                  <a:extLst>
                    <a:ext uri="{9D8B030D-6E8A-4147-A177-3AD203B41FA5}">
                      <a16:colId xmlns:a16="http://schemas.microsoft.com/office/drawing/2014/main" val="1989837384"/>
                    </a:ext>
                  </a:extLst>
                </a:gridCol>
              </a:tblGrid>
              <a:tr h="495918">
                <a:tc>
                  <a:txBody>
                    <a:bodyPr/>
                    <a:lstStyle/>
                    <a:p>
                      <a:pPr algn="ctr"/>
                      <a:r>
                        <a:rPr lang="en-IN" sz="2200" b="1">
                          <a:effectLst/>
                        </a:rPr>
                        <a:t>S. No</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b="1">
                          <a:effectLst/>
                        </a:rPr>
                        <a:t>Components</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b="1">
                          <a:effectLst/>
                        </a:rPr>
                        <a:t>Quantity</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2661457157"/>
                  </a:ext>
                </a:extLst>
              </a:tr>
              <a:tr h="495918">
                <a:tc>
                  <a:txBody>
                    <a:bodyPr/>
                    <a:lstStyle/>
                    <a:p>
                      <a:pPr algn="ctr"/>
                      <a:r>
                        <a:rPr lang="en-IN" sz="220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US" sz="2200" dirty="0">
                          <a:effectLst/>
                        </a:rPr>
                        <a:t>N</a:t>
                      </a:r>
                      <a:r>
                        <a:rPr lang="en-IN" sz="2200" dirty="0">
                          <a:effectLst/>
                        </a:rPr>
                        <a:t>ode </a:t>
                      </a:r>
                      <a:r>
                        <a:rPr lang="en-IN" sz="2200" dirty="0" err="1">
                          <a:effectLst/>
                        </a:rPr>
                        <a:t>mcu</a:t>
                      </a:r>
                      <a:endParaRPr lang="en-IN" sz="2200" dirty="0">
                        <a:effectLst/>
                      </a:endParaRP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609309716"/>
                  </a:ext>
                </a:extLst>
              </a:tr>
              <a:tr h="495918">
                <a:tc>
                  <a:txBody>
                    <a:bodyPr/>
                    <a:lstStyle/>
                    <a:p>
                      <a:pPr algn="ctr"/>
                      <a:r>
                        <a:rPr lang="en-IN" sz="2200">
                          <a:effectLst/>
                        </a:rPr>
                        <a:t>2.</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dirty="0">
                          <a:effectLst/>
                        </a:rPr>
                        <a:t>LCD</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17122772"/>
                  </a:ext>
                </a:extLst>
              </a:tr>
              <a:tr h="495918">
                <a:tc>
                  <a:txBody>
                    <a:bodyPr/>
                    <a:lstStyle/>
                    <a:p>
                      <a:pPr algn="ctr"/>
                      <a:r>
                        <a:rPr lang="en-IN" sz="2200">
                          <a:effectLst/>
                        </a:rPr>
                        <a:t>3.</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u="none" strike="noStrike" dirty="0">
                          <a:solidFill>
                            <a:srgbClr val="1E73BE"/>
                          </a:solidFill>
                          <a:effectLst/>
                        </a:rPr>
                        <a:t>BUZZER</a:t>
                      </a:r>
                      <a:endParaRPr lang="en-IN" sz="2200" dirty="0">
                        <a:effectLst/>
                      </a:endParaRP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2172149481"/>
                  </a:ext>
                </a:extLst>
              </a:tr>
              <a:tr h="495918">
                <a:tc>
                  <a:txBody>
                    <a:bodyPr/>
                    <a:lstStyle/>
                    <a:p>
                      <a:pPr algn="ctr"/>
                      <a:r>
                        <a:rPr lang="en-IN" sz="2200">
                          <a:effectLst/>
                        </a:rPr>
                        <a:t>4.</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dirty="0">
                          <a:effectLst/>
                        </a:rPr>
                        <a:t>I2C MODULE</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2576757133"/>
                  </a:ext>
                </a:extLst>
              </a:tr>
              <a:tr h="495918">
                <a:tc>
                  <a:txBody>
                    <a:bodyPr/>
                    <a:lstStyle/>
                    <a:p>
                      <a:pPr algn="ctr"/>
                      <a:r>
                        <a:rPr lang="en-IN" sz="2200">
                          <a:effectLst/>
                        </a:rPr>
                        <a:t>5.</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US" sz="2200" u="none" strike="noStrike" dirty="0">
                          <a:solidFill>
                            <a:srgbClr val="1E73BE"/>
                          </a:solidFill>
                          <a:effectLst/>
                        </a:rPr>
                        <a:t>M</a:t>
                      </a:r>
                      <a:r>
                        <a:rPr lang="en-IN" sz="2200" u="none" strike="noStrike" dirty="0">
                          <a:solidFill>
                            <a:srgbClr val="1E73BE"/>
                          </a:solidFill>
                          <a:effectLst/>
                        </a:rPr>
                        <a:t>LX90614</a:t>
                      </a:r>
                      <a:endParaRPr lang="en-IN" sz="2200" dirty="0">
                        <a:effectLst/>
                      </a:endParaRP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tc>
                  <a:txBody>
                    <a:bodyPr/>
                    <a:lstStyle/>
                    <a:p>
                      <a:pPr algn="ctr"/>
                      <a:r>
                        <a:rPr lang="en-IN" sz="2200" dirty="0">
                          <a:effectLst/>
                        </a:rPr>
                        <a:t>1</a:t>
                      </a:r>
                    </a:p>
                  </a:txBody>
                  <a:tcPr marL="113637" marR="113637" marT="56818" marB="56818" anchor="ctr">
                    <a:lnL w="7620" cap="flat" cmpd="sng" algn="ctr">
                      <a:solidFill>
                        <a:srgbClr val="20D9D3"/>
                      </a:solidFill>
                      <a:prstDash val="solid"/>
                      <a:round/>
                      <a:headEnd type="none" w="med" len="med"/>
                      <a:tailEnd type="none" w="med" len="med"/>
                    </a:lnL>
                    <a:lnR w="7620" cap="flat" cmpd="sng" algn="ctr">
                      <a:solidFill>
                        <a:srgbClr val="20D9D3"/>
                      </a:solidFill>
                      <a:prstDash val="solid"/>
                      <a:round/>
                      <a:headEnd type="none" w="med" len="med"/>
                      <a:tailEnd type="none" w="med" len="med"/>
                    </a:lnR>
                    <a:lnT w="7620" cap="flat" cmpd="sng" algn="ctr">
                      <a:solidFill>
                        <a:srgbClr val="20D9D3"/>
                      </a:solidFill>
                      <a:prstDash val="solid"/>
                      <a:round/>
                      <a:headEnd type="none" w="med" len="med"/>
                      <a:tailEnd type="none" w="med" len="med"/>
                    </a:lnT>
                    <a:lnB w="7620" cap="flat" cmpd="sng" algn="ctr">
                      <a:solidFill>
                        <a:srgbClr val="20D9D3"/>
                      </a:solidFill>
                      <a:prstDash val="solid"/>
                      <a:round/>
                      <a:headEnd type="none" w="med" len="med"/>
                      <a:tailEnd type="none" w="med" len="med"/>
                    </a:lnB>
                  </a:tcPr>
                </a:tc>
                <a:extLst>
                  <a:ext uri="{0D108BD9-81ED-4DB2-BD59-A6C34878D82A}">
                    <a16:rowId xmlns:a16="http://schemas.microsoft.com/office/drawing/2014/main" val="3151753847"/>
                  </a:ext>
                </a:extLst>
              </a:tr>
            </a:tbl>
          </a:graphicData>
        </a:graphic>
      </p:graphicFrame>
    </p:spTree>
    <p:extLst>
      <p:ext uri="{BB962C8B-B14F-4D97-AF65-F5344CB8AC3E}">
        <p14:creationId xmlns:p14="http://schemas.microsoft.com/office/powerpoint/2010/main" val="1813240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4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4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4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4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5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Rectangle 5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64DD6-C827-FD4D-5BF4-BF5F8D48BE9A}"/>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SUMMARY CONCLUSION AND FUTURE SCOPE</a:t>
            </a:r>
            <a:br>
              <a:rPr lang="en-IN" sz="4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IN" sz="4000">
              <a:solidFill>
                <a:srgbClr val="FFFFFF"/>
              </a:solidFill>
            </a:endParaRPr>
          </a:p>
        </p:txBody>
      </p:sp>
      <p:sp>
        <p:nvSpPr>
          <p:cNvPr id="3" name="Content Placeholder 2">
            <a:extLst>
              <a:ext uri="{FF2B5EF4-FFF2-40B4-BE49-F238E27FC236}">
                <a16:creationId xmlns:a16="http://schemas.microsoft.com/office/drawing/2014/main" id="{13E797A8-F5B0-DEEB-E6F5-00BCDD35B450}"/>
              </a:ext>
            </a:extLst>
          </p:cNvPr>
          <p:cNvSpPr>
            <a:spLocks noGrp="1"/>
          </p:cNvSpPr>
          <p:nvPr>
            <p:ph idx="1"/>
          </p:nvPr>
        </p:nvSpPr>
        <p:spPr>
          <a:xfrm>
            <a:off x="4810259" y="649480"/>
            <a:ext cx="6555347" cy="5546047"/>
          </a:xfrm>
        </p:spPr>
        <p:txBody>
          <a:bodyPr anchor="ctr">
            <a:normAutofit lnSpcReduction="10000"/>
          </a:bodyPr>
          <a:lstStyle/>
          <a:p>
            <a:pPr indent="0">
              <a:spcAft>
                <a:spcPts val="1000"/>
              </a:spcAft>
              <a:buNone/>
            </a:pP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Aft>
                <a:spcPts val="1000"/>
              </a:spcAf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In this project, we have proposed a solution to </a:t>
            </a: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The  automatic signal  and  alarming system to  avoid  battery overheating  has  been  successfully designed  and  developed.  Compared  to  other conventional  methods,  this system  shows  excellent performance with its reliable  digital technology and it  is  cheaper  and  durable.  The  automatic  overheat alarm  and  signal  system  is  a promising  system  in terms of  engine temperature response  in the  sensor, micro-controller and LCD. Thus the automatic signal and alarming system for overheating is a big boon as concerned  with  the  automobile  engine,  aviation engine, generator, power  plant, nuclear power plant and  industrial  applications.  It increases  engine-life and saves economical expenses. Based on the survey result, it is seen that the signal and alarming system has a rising demand and  it is a good asset  from the electronics perspective </a:t>
            </a:r>
          </a:p>
          <a:p>
            <a:pPr marL="342900" lvl="0" indent="-342900">
              <a:buFont typeface="Wingdings" panose="05000000000000000000" pitchFamily="2" charset="2"/>
              <a:buChar cha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Integration of active and passive cooling systems: Active cooling systems use fans and pumps to move air or coolant around key components, while passive cooling systems rely on natural heat dissipation. Future thermal management systems for EVs may combine both approaches to maximize efficiency and reliability.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Use of advanced materials: New materials with high thermal conductivity and low thermal resistance may be developed and incorporated into thermal management systems to enhance heat transfer and reduce overall system weight.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Improved control systems: Advanced control algorithms and machine learning techniques can optimize the performance of thermal management systems by predicting and adjusting for changes in driving conditions and component loads.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Integration with vehicle-to-grid (V2G) systems: Thermal management systems can be designed to facilitate V2G services by enabling bidirectional power flow and managing battery temperatures during charging and discharging.</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Modular designs: Modular thermal management systems can enable more flexible and cost-effective vehicle designs, allowing for easier component upgrades and replacements.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98575" marR="2157095" indent="0">
              <a:spcBef>
                <a:spcPts val="295"/>
              </a:spcBef>
              <a:spcAft>
                <a:spcPts val="0"/>
              </a:spcAft>
              <a:buNone/>
            </a:pPr>
            <a:r>
              <a:rPr lang="en-US"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373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E9986F-3921-A64E-DC55-1437153F6EA5}"/>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Current status of project</a:t>
            </a:r>
            <a:endParaRPr lang="en-IN" sz="4000" u="sng">
              <a:solidFill>
                <a:srgbClr val="FFFFFF"/>
              </a:solidFill>
            </a:endParaRPr>
          </a:p>
        </p:txBody>
      </p:sp>
      <p:graphicFrame>
        <p:nvGraphicFramePr>
          <p:cNvPr id="50" name="Content Placeholder 2">
            <a:extLst>
              <a:ext uri="{FF2B5EF4-FFF2-40B4-BE49-F238E27FC236}">
                <a16:creationId xmlns:a16="http://schemas.microsoft.com/office/drawing/2014/main" id="{86F745DC-F29F-C1D0-360C-8EEC31AA7A5F}"/>
              </a:ext>
            </a:extLst>
          </p:cNvPr>
          <p:cNvGraphicFramePr>
            <a:graphicFrameLocks noGrp="1"/>
          </p:cNvGraphicFramePr>
          <p:nvPr>
            <p:ph idx="1"/>
            <p:extLst>
              <p:ext uri="{D42A27DB-BD31-4B8C-83A1-F6EECF244321}">
                <p14:modId xmlns:p14="http://schemas.microsoft.com/office/powerpoint/2010/main" val="406217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8008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3AEDC-5929-21DF-3FBE-0DEECB75684A}"/>
              </a:ext>
            </a:extLst>
          </p:cNvPr>
          <p:cNvSpPr>
            <a:spLocks noGrp="1"/>
          </p:cNvSpPr>
          <p:nvPr>
            <p:ph type="title"/>
          </p:nvPr>
        </p:nvSpPr>
        <p:spPr>
          <a:xfrm>
            <a:off x="466722" y="586855"/>
            <a:ext cx="3201366" cy="3387497"/>
          </a:xfrm>
        </p:spPr>
        <p:txBody>
          <a:bodyPr anchor="b">
            <a:normAutofit/>
          </a:bodyPr>
          <a:lstStyle/>
          <a:p>
            <a:pPr algn="r"/>
            <a:r>
              <a:rPr lang="en-IN" sz="4000" u="sng" dirty="0">
                <a:solidFill>
                  <a:srgbClr val="FFFFFF"/>
                </a:solidFill>
              </a:rPr>
              <a:t>CONCLUSION-LEARNINGS</a:t>
            </a:r>
          </a:p>
        </p:txBody>
      </p:sp>
      <p:sp>
        <p:nvSpPr>
          <p:cNvPr id="3" name="Content Placeholder 2">
            <a:extLst>
              <a:ext uri="{FF2B5EF4-FFF2-40B4-BE49-F238E27FC236}">
                <a16:creationId xmlns:a16="http://schemas.microsoft.com/office/drawing/2014/main" id="{99CF4573-DF8D-EB07-9BDB-D0756E57B8C5}"/>
              </a:ext>
            </a:extLst>
          </p:cNvPr>
          <p:cNvSpPr>
            <a:spLocks noGrp="1"/>
          </p:cNvSpPr>
          <p:nvPr>
            <p:ph idx="1"/>
          </p:nvPr>
        </p:nvSpPr>
        <p:spPr>
          <a:xfrm>
            <a:off x="4810259" y="649480"/>
            <a:ext cx="6555347" cy="5546047"/>
          </a:xfrm>
        </p:spPr>
        <p:txBody>
          <a:bodyPr anchor="ctr">
            <a:normAutofit/>
          </a:bodyPr>
          <a:lstStyle/>
          <a:p>
            <a:r>
              <a:rPr lang="en-IN" sz="2000" dirty="0"/>
              <a:t>We have learned about the different components available in to understand about thermal management system</a:t>
            </a:r>
          </a:p>
          <a:p>
            <a:r>
              <a:rPr lang="en-IN" sz="2000" dirty="0"/>
              <a:t>We have learned about the thermal  management uses and applications</a:t>
            </a:r>
          </a:p>
          <a:p>
            <a:r>
              <a:rPr lang="en-IN" sz="2000" dirty="0"/>
              <a:t>We have learned about how different components are available in different software libraries and how are they extracted to proteus software.</a:t>
            </a:r>
          </a:p>
        </p:txBody>
      </p:sp>
    </p:spTree>
    <p:extLst>
      <p:ext uri="{BB962C8B-B14F-4D97-AF65-F5344CB8AC3E}">
        <p14:creationId xmlns:p14="http://schemas.microsoft.com/office/powerpoint/2010/main" val="3826586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842D81-C94F-C496-B0D1-39EE62A89247}"/>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a:t>Thank you</a:t>
            </a:r>
          </a:p>
        </p:txBody>
      </p:sp>
      <p:pic>
        <p:nvPicPr>
          <p:cNvPr id="6" name="Picture 5" descr="Background pattern&#10;&#10;Description automatically generated">
            <a:extLst>
              <a:ext uri="{FF2B5EF4-FFF2-40B4-BE49-F238E27FC236}">
                <a16:creationId xmlns:a16="http://schemas.microsoft.com/office/drawing/2014/main" id="{9819E1EC-5AA4-E013-CE21-94E89C41C628}"/>
              </a:ext>
            </a:extLst>
          </p:cNvPr>
          <p:cNvPicPr>
            <a:picLocks noChangeAspect="1"/>
          </p:cNvPicPr>
          <p:nvPr/>
        </p:nvPicPr>
        <p:blipFill rotWithShape="1">
          <a:blip r:embed="rId2"/>
          <a:srcRect t="1929" r="-1" b="-1"/>
          <a:stretch/>
        </p:blipFill>
        <p:spPr>
          <a:xfrm>
            <a:off x="20" y="10"/>
            <a:ext cx="6992881" cy="6857990"/>
          </a:xfrm>
          <a:prstGeom prst="rect">
            <a:avLst/>
          </a:prstGeom>
        </p:spPr>
      </p:pic>
    </p:spTree>
    <p:extLst>
      <p:ext uri="{BB962C8B-B14F-4D97-AF65-F5344CB8AC3E}">
        <p14:creationId xmlns:p14="http://schemas.microsoft.com/office/powerpoint/2010/main" val="306119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1" name="Rectangle 11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98F4D-D757-7630-FB51-FE281981FEDC}"/>
              </a:ext>
            </a:extLst>
          </p:cNvPr>
          <p:cNvSpPr>
            <a:spLocks noGrp="1"/>
          </p:cNvSpPr>
          <p:nvPr>
            <p:ph type="title"/>
          </p:nvPr>
        </p:nvSpPr>
        <p:spPr>
          <a:xfrm>
            <a:off x="793662" y="386930"/>
            <a:ext cx="10066122" cy="1298448"/>
          </a:xfrm>
        </p:spPr>
        <p:txBody>
          <a:bodyPr anchor="b">
            <a:normAutofit/>
          </a:bodyPr>
          <a:lstStyle/>
          <a:p>
            <a:r>
              <a:rPr lang="en-US" sz="4800" u="sng"/>
              <a:t>PROBLEM STATEMENT </a:t>
            </a:r>
          </a:p>
        </p:txBody>
      </p:sp>
      <p:sp>
        <p:nvSpPr>
          <p:cNvPr id="1132" name="Rectangle 11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Rectangle 11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0E7497-5F87-445E-7DB3-DD78FF8C8B97}"/>
              </a:ext>
            </a:extLst>
          </p:cNvPr>
          <p:cNvSpPr>
            <a:spLocks noGrp="1"/>
          </p:cNvSpPr>
          <p:nvPr>
            <p:ph idx="1"/>
          </p:nvPr>
        </p:nvSpPr>
        <p:spPr>
          <a:xfrm>
            <a:off x="793661" y="2599509"/>
            <a:ext cx="4530898" cy="3639450"/>
          </a:xfrm>
        </p:spPr>
        <p:txBody>
          <a:bodyPr anchor="ctr">
            <a:normAutofit/>
          </a:bodyPr>
          <a:lstStyle/>
          <a:p>
            <a:pPr marL="228600">
              <a:spcAft>
                <a:spcPts val="10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Nowadays electric vehicles have increased over the past decade as consumers demand more eco-friendly solutions to combat climate change. Recently Some Electric bikes caught fire due to the failure of the battery Management system, and bad battery design. Due to the Absence of a Thermal Management system Notification Alert (Battery Temperature), some people have lost their life.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marL="228600">
              <a:spcAft>
                <a:spcPts val="1000"/>
              </a:spcAft>
            </a:pPr>
            <a:r>
              <a:rPr lang="en-IN" sz="1400">
                <a:effectLst/>
                <a:latin typeface="Times New Roman" panose="02020603050405020304" pitchFamily="18" charset="0"/>
                <a:ea typeface="Calibri" panose="020F0502020204030204" pitchFamily="34" charset="0"/>
                <a:cs typeface="Times New Roman" panose="02020603050405020304" pitchFamily="18" charset="0"/>
              </a:rPr>
              <a:t>Overheating is one of the major causes that accelerates the rate of battery degradation in electric vehicles. Heat generation makes the battery work hard and causes its performance to deteriorate over time. The direct current fast charging and rapid charging of the battery are not good for battery health, as the accelerated electric currents create higher temperatures.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a:p>
        </p:txBody>
      </p:sp>
      <p:pic>
        <p:nvPicPr>
          <p:cNvPr id="4" name="Picture 3">
            <a:extLst>
              <a:ext uri="{FF2B5EF4-FFF2-40B4-BE49-F238E27FC236}">
                <a16:creationId xmlns:a16="http://schemas.microsoft.com/office/drawing/2014/main" id="{A866D5F3-FF14-4606-83A2-E0EBFC239362}"/>
              </a:ext>
            </a:extLst>
          </p:cNvPr>
          <p:cNvPicPr>
            <a:picLocks noChangeAspect="1"/>
          </p:cNvPicPr>
          <p:nvPr/>
        </p:nvPicPr>
        <p:blipFill rotWithShape="1">
          <a:blip r:embed="rId2"/>
          <a:srcRect l="-515" t="1213" b="-1"/>
          <a:stretch/>
        </p:blipFill>
        <p:spPr>
          <a:xfrm>
            <a:off x="5911532" y="2917749"/>
            <a:ext cx="5150277" cy="2847255"/>
          </a:xfrm>
          <a:prstGeom prst="rect">
            <a:avLst/>
          </a:prstGeom>
        </p:spPr>
      </p:pic>
      <p:sp>
        <p:nvSpPr>
          <p:cNvPr id="1134" name="Rectangle 11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08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2" name="Rectangle 209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7B8A-AA35-2A37-55B2-9D6F258BE701}"/>
              </a:ext>
            </a:extLst>
          </p:cNvPr>
          <p:cNvSpPr>
            <a:spLocks noGrp="1"/>
          </p:cNvSpPr>
          <p:nvPr>
            <p:ph type="title"/>
          </p:nvPr>
        </p:nvSpPr>
        <p:spPr>
          <a:xfrm>
            <a:off x="838200" y="557188"/>
            <a:ext cx="10515600" cy="1133499"/>
          </a:xfrm>
        </p:spPr>
        <p:txBody>
          <a:bodyPr>
            <a:normAutofit/>
          </a:bodyPr>
          <a:lstStyle/>
          <a:p>
            <a:pPr algn="ctr"/>
            <a:r>
              <a:rPr lang="en-US" sz="5200" u="sng"/>
              <a:t>IMPORTANCE</a:t>
            </a:r>
          </a:p>
        </p:txBody>
      </p:sp>
      <p:graphicFrame>
        <p:nvGraphicFramePr>
          <p:cNvPr id="2070" name="Content Placeholder 2">
            <a:extLst>
              <a:ext uri="{FF2B5EF4-FFF2-40B4-BE49-F238E27FC236}">
                <a16:creationId xmlns:a16="http://schemas.microsoft.com/office/drawing/2014/main" id="{D47738ED-32F9-0D33-8C1D-3F9EB82A1C1F}"/>
              </a:ext>
            </a:extLst>
          </p:cNvPr>
          <p:cNvGraphicFramePr>
            <a:graphicFrameLocks noGrp="1"/>
          </p:cNvGraphicFramePr>
          <p:nvPr>
            <p:ph idx="1"/>
            <p:extLst>
              <p:ext uri="{D42A27DB-BD31-4B8C-83A1-F6EECF244321}">
                <p14:modId xmlns:p14="http://schemas.microsoft.com/office/powerpoint/2010/main" val="209146039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42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6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Rectangle 7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1AE4F-7854-387A-3A95-467A3A738B4B}"/>
              </a:ext>
            </a:extLst>
          </p:cNvPr>
          <p:cNvSpPr>
            <a:spLocks noGrp="1"/>
          </p:cNvSpPr>
          <p:nvPr>
            <p:ph type="title"/>
          </p:nvPr>
        </p:nvSpPr>
        <p:spPr>
          <a:xfrm>
            <a:off x="466722" y="586855"/>
            <a:ext cx="3201366" cy="3387497"/>
          </a:xfrm>
        </p:spPr>
        <p:txBody>
          <a:bodyPr anchor="b">
            <a:normAutofit/>
          </a:bodyPr>
          <a:lstStyle/>
          <a:p>
            <a:pPr algn="r"/>
            <a:r>
              <a:rPr lang="en-US" sz="4000" u="sng">
                <a:solidFill>
                  <a:srgbClr val="FFFFFF"/>
                </a:solidFill>
              </a:rPr>
              <a:t>APPLICATIONS</a:t>
            </a:r>
          </a:p>
        </p:txBody>
      </p:sp>
      <p:sp>
        <p:nvSpPr>
          <p:cNvPr id="3" name="Content Placeholder 2">
            <a:extLst>
              <a:ext uri="{FF2B5EF4-FFF2-40B4-BE49-F238E27FC236}">
                <a16:creationId xmlns:a16="http://schemas.microsoft.com/office/drawing/2014/main" id="{DD29BA0A-2558-9F0D-098E-CB10F3251AEA}"/>
              </a:ext>
            </a:extLst>
          </p:cNvPr>
          <p:cNvSpPr>
            <a:spLocks noGrp="1"/>
          </p:cNvSpPr>
          <p:nvPr>
            <p:ph idx="1"/>
          </p:nvPr>
        </p:nvSpPr>
        <p:spPr>
          <a:xfrm>
            <a:off x="4810259" y="649480"/>
            <a:ext cx="6555347" cy="5546047"/>
          </a:xfrm>
        </p:spPr>
        <p:txBody>
          <a:bodyPr anchor="ctr">
            <a:normAutofit/>
          </a:bodyPr>
          <a:lstStyle/>
          <a:p>
            <a:pPr>
              <a:spcAft>
                <a:spcPts val="10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There are several advantages to having a battery cooling system in electric vehicles, including: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000"/>
              </a:spcAft>
              <a:buFont typeface="Wingdings" panose="05000000000000000000" pitchFamily="2"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Increased Battery Life: A battery cooling system helps to keep the battery at an optimal temperature range, which can extend the life of the battery. This is because high temperatures can cause the battery to degrade faster, reducing its overall lifespan.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000"/>
              </a:spcAft>
              <a:buFont typeface="Wingdings" panose="05000000000000000000" pitchFamily="2"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Improved Performance: When the battery is at the optimal temperature range, it can deliver consistent power output, leading to better performance of the electric vehicle. This means better acceleration, speed, and range.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000"/>
              </a:spcAft>
              <a:buFont typeface="Wingdings" panose="05000000000000000000" pitchFamily="2"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Increased Efficiency: The battery cooling system helps to maintain the battery's temperature range, which can improve the overall efficiency of the battery. This, in turn, can increase the range of the electric vehicle and reduce the frequency of recharging.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000"/>
              </a:spcAft>
              <a:buFont typeface="Wingdings" panose="05000000000000000000" pitchFamily="2"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Enhanced Safety: Lithium-ion batteries used in electric vehicles can catch fire if they are exposed to high temperatures or if there is a thermal runaway event. A cooling system helps to prevent such events by keeping the battery at a stable temperature and preventing the cells from overheating.</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Aft>
                <a:spcPts val="1000"/>
              </a:spcAft>
              <a:buNone/>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US" sz="1000" dirty="0">
                <a:effectLst/>
                <a:latin typeface="Times New Roman" panose="02020603050405020304" pitchFamily="18" charset="0"/>
                <a:ea typeface="Calibri" panose="020F0502020204030204" pitchFamily="34" charset="0"/>
              </a:rPr>
              <a:t>Reduced Maintenance: Electric vehicles with a battery cooling system require less maintenance compared to those without one. This is because the cooling system helps to protect the battery from damage, reducing the need for repairs or replacements</a:t>
            </a:r>
            <a:r>
              <a:rPr lang="en-US" sz="1000" dirty="0">
                <a:latin typeface="Abadi" panose="020B0604020104020204" pitchFamily="34" charset="0"/>
              </a:rPr>
              <a:t>.</a:t>
            </a:r>
          </a:p>
        </p:txBody>
      </p:sp>
    </p:spTree>
    <p:extLst>
      <p:ext uri="{BB962C8B-B14F-4D97-AF65-F5344CB8AC3E}">
        <p14:creationId xmlns:p14="http://schemas.microsoft.com/office/powerpoint/2010/main" val="3301769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F978079-D563-15C6-C152-DF6C85815076}"/>
              </a:ext>
            </a:extLst>
          </p:cNvPr>
          <p:cNvPicPr>
            <a:picLocks noGrp="1" noChangeAspect="1"/>
          </p:cNvPicPr>
          <p:nvPr>
            <p:ph idx="1"/>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56578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Why are electric vehicles catching fire in India: Probe panel blames 'lack  of basic safety systems'">
            <a:extLst>
              <a:ext uri="{FF2B5EF4-FFF2-40B4-BE49-F238E27FC236}">
                <a16:creationId xmlns:a16="http://schemas.microsoft.com/office/drawing/2014/main" id="{DE1DC4D3-564C-7125-5896-26286CEF2FB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6235" r="-1" b="1606"/>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ata Nexon Ev Fire: EV fires aren't going anywhere, consumers will have to  live with it, Auto News, ET Auto">
            <a:extLst>
              <a:ext uri="{FF2B5EF4-FFF2-40B4-BE49-F238E27FC236}">
                <a16:creationId xmlns:a16="http://schemas.microsoft.com/office/drawing/2014/main" id="{CECC048C-B14D-BFD5-BE29-442FE5F25C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66" b="13559"/>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5131" name="Rectangle 513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1714393-37E1-8BB3-4AAA-6D16A0F7491B}"/>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FIRE ACCIDENTS OF ELECTRIC VEHICLES</a:t>
            </a:r>
          </a:p>
        </p:txBody>
      </p:sp>
      <p:cxnSp>
        <p:nvCxnSpPr>
          <p:cNvPr id="5133" name="Straight Connector 513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59870F2-0D80-ACEE-B732-37939F8450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Circuit diagram of project work</a:t>
            </a:r>
          </a:p>
        </p:txBody>
      </p:sp>
      <p:pic>
        <p:nvPicPr>
          <p:cNvPr id="4" name="Content Placeholder 3" descr="Diagram&#10;&#10;Description automatically generated">
            <a:extLst>
              <a:ext uri="{FF2B5EF4-FFF2-40B4-BE49-F238E27FC236}">
                <a16:creationId xmlns:a16="http://schemas.microsoft.com/office/drawing/2014/main" id="{CFD3902E-69D8-5B7E-3485-0A2EE86A488A}"/>
              </a:ext>
            </a:extLst>
          </p:cNvPr>
          <p:cNvPicPr>
            <a:picLocks noGrp="1" noChangeAspect="1"/>
          </p:cNvPicPr>
          <p:nvPr>
            <p:ph idx="1"/>
          </p:nvPr>
        </p:nvPicPr>
        <p:blipFill>
          <a:blip r:embed="rId2"/>
          <a:stretch>
            <a:fillRect/>
          </a:stretch>
        </p:blipFill>
        <p:spPr>
          <a:xfrm>
            <a:off x="4972027" y="467208"/>
            <a:ext cx="6286549" cy="5923584"/>
          </a:xfrm>
          <a:prstGeom prst="rect">
            <a:avLst/>
          </a:prstGeom>
        </p:spPr>
      </p:pic>
    </p:spTree>
    <p:extLst>
      <p:ext uri="{BB962C8B-B14F-4D97-AF65-F5344CB8AC3E}">
        <p14:creationId xmlns:p14="http://schemas.microsoft.com/office/powerpoint/2010/main" val="2016820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1037</TotalTime>
  <Words>2706</Words>
  <Application>Microsoft Office PowerPoint</Application>
  <PresentationFormat>Widescreen</PresentationFormat>
  <Paragraphs>158</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Abadi</vt:lpstr>
      <vt:lpstr>-apple-system</vt:lpstr>
      <vt:lpstr>Arial</vt:lpstr>
      <vt:lpstr>Calibri</vt:lpstr>
      <vt:lpstr>Calibri Light</vt:lpstr>
      <vt:lpstr>Roboto</vt:lpstr>
      <vt:lpstr>Sitka Banner</vt:lpstr>
      <vt:lpstr>Times New Roman</vt:lpstr>
      <vt:lpstr>Verdana</vt:lpstr>
      <vt:lpstr>Wingdings</vt:lpstr>
      <vt:lpstr>Office Theme</vt:lpstr>
      <vt:lpstr>Thermal Management System For Electric Vehicles</vt:lpstr>
      <vt:lpstr>Contents</vt:lpstr>
      <vt:lpstr>Introduction</vt:lpstr>
      <vt:lpstr>PROBLEM STATEMENT </vt:lpstr>
      <vt:lpstr>IMPORTANCE</vt:lpstr>
      <vt:lpstr>APPLICATIONS</vt:lpstr>
      <vt:lpstr>PowerPoint Presentation</vt:lpstr>
      <vt:lpstr>FIRE ACCIDENTS OF ELECTRIC VEHICLES</vt:lpstr>
      <vt:lpstr>Circuit diagram of project work</vt:lpstr>
      <vt:lpstr>IMPORTANCE</vt:lpstr>
      <vt:lpstr>COMPONENTS USED</vt:lpstr>
      <vt:lpstr>PowerPoint Presentation</vt:lpstr>
      <vt:lpstr>PowerPoint Presentation</vt:lpstr>
      <vt:lpstr>BLOCK DIAGRAM OF PROJECT WORK</vt:lpstr>
      <vt:lpstr>PowerPoint Presentation</vt:lpstr>
      <vt:lpstr>MLX90614 Non-contact Infrared Temperature Sensor  </vt:lpstr>
      <vt:lpstr>REAL WORLD BOARD OF THE PROJECT</vt:lpstr>
      <vt:lpstr>SET UP  OF THE PROJECT</vt:lpstr>
      <vt:lpstr>PROCEDURE </vt:lpstr>
      <vt:lpstr>COMPONENTS LIST</vt:lpstr>
      <vt:lpstr>REAL WORLD BOARD OF THE PROJECT</vt:lpstr>
      <vt:lpstr>simulation results BEFORE SIMULATION in PCB wizard</vt:lpstr>
      <vt:lpstr>COMPARATIVE MARKET STUDY</vt:lpstr>
      <vt:lpstr>PROCEDURE</vt:lpstr>
      <vt:lpstr>PowerPoint Presentation</vt:lpstr>
      <vt:lpstr>AFTER SIMULATION</vt:lpstr>
      <vt:lpstr>HARDWARE IMPLEMENTATION</vt:lpstr>
      <vt:lpstr>Code for node mcu </vt:lpstr>
      <vt:lpstr>PowerPoint Presentation</vt:lpstr>
      <vt:lpstr>I2C MODULE </vt:lpstr>
      <vt:lpstr>before working.</vt:lpstr>
      <vt:lpstr>Hardware Components The following components are required to make Circuit</vt:lpstr>
      <vt:lpstr>SUMMARY CONCLUSION AND FUTURE SCOPE </vt:lpstr>
      <vt:lpstr>Current status of project</vt:lpstr>
      <vt:lpstr>CONCLUSION-LEARNINGS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Joshitha C</dc:creator>
  <cp:lastModifiedBy>rohit bethala</cp:lastModifiedBy>
  <cp:revision>8</cp:revision>
  <dcterms:created xsi:type="dcterms:W3CDTF">2022-08-03T05:26:19Z</dcterms:created>
  <dcterms:modified xsi:type="dcterms:W3CDTF">2024-03-23T07:10:59Z</dcterms:modified>
</cp:coreProperties>
</file>